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ppt/_rels/presentation.xml.rels" ContentType="application/vnd.openxmlformats-package.relationships+xml"/>
  <Override PartName="/ppt/slides/_rels/slide17.xml.rels" ContentType="application/vnd.openxmlformats-package.relationships+xml"/>
  <Override PartName="/ppt/slides/_rels/slide10.xml.rels" ContentType="application/vnd.openxmlformats-package.relationships+xml"/>
  <Override PartName="/ppt/slides/_rels/slide18.xml.rels" ContentType="application/vnd.openxmlformats-package.relationships+xml"/>
  <Override PartName="/ppt/slides/_rels/slide11.xml.rels" ContentType="application/vnd.openxmlformats-package.relationships+xml"/>
  <Override PartName="/ppt/slides/_rels/slide13.xml.rels" ContentType="application/vnd.openxmlformats-package.relationships+xml"/>
  <Override PartName="/ppt/slides/_rels/slide20.xml.rels" ContentType="application/vnd.openxmlformats-package.relationships+xml"/>
  <Override PartName="/ppt/slides/_rels/slide12.xml.rels" ContentType="application/vnd.openxmlformats-package.relationships+xml"/>
  <Override PartName="/ppt/slides/_rels/slide19.xml.rels" ContentType="application/vnd.openxmlformats-package.relationships+xml"/>
  <Override PartName="/ppt/slides/_rels/slide22.xml.rels" ContentType="application/vnd.openxmlformats-package.relationships+xml"/>
  <Override PartName="/ppt/slides/_rels/slide15.xml.rels" ContentType="application/vnd.openxmlformats-package.relationships+xml"/>
  <Override PartName="/ppt/slides/_rels/slide21.xml.rels" ContentType="application/vnd.openxmlformats-package.relationships+xml"/>
  <Override PartName="/ppt/slides/_rels/slide14.xml.rels" ContentType="application/vnd.openxmlformats-package.relationships+xml"/>
  <Override PartName="/ppt/slides/_rels/slide16.xml.rels" ContentType="application/vnd.openxmlformats-package.relationships+xml"/>
  <Override PartName="/ppt/slides/_rels/slide7.xml.rels" ContentType="application/vnd.openxmlformats-package.relationships+xml"/>
  <Override PartName="/ppt/slides/_rels/slide2.xml.rels" ContentType="application/vnd.openxmlformats-package.relationships+xml"/>
  <Override PartName="/ppt/slides/_rels/slide6.xml.rels" ContentType="application/vnd.openxmlformats-package.relationships+xml"/>
  <Override PartName="/ppt/slides/_rels/slide1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9.xml.rels" ContentType="application/vnd.openxmlformats-package.relationships+xml"/>
  <Override PartName="/ppt/slides/_rels/slide8.xml.rels" ContentType="application/vnd.openxmlformats-package.relationships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17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.xml" ContentType="application/vnd.openxmlformats-officedocument.presentationml.slide+xml"/>
  <Override PartName="/ppt/slides/slide20.xml" ContentType="application/vnd.openxmlformats-officedocument.presentationml.slide+xml"/>
  <Override PartName="/ppt/slides/slide22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21.xml" ContentType="application/vnd.openxmlformats-officedocument.presentationml.slide+xml"/>
  <Override PartName="/ppt/slides/slide1.xml" ContentType="application/vnd.openxmlformats-officedocument.presentationml.slide+xml"/>
  <Override PartName="/ppt/slides/slide14.xml" ContentType="application/vnd.openxmlformats-officedocument.presentationml.slide+xml"/>
  <Override PartName="/ppt/slides/slide3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1.xml" ContentType="application/vnd.openxmlformats-officedocument.theme+xml"/>
  <Override PartName="/ppt/notesSlides/_rels/notesSlide15.xml.rels" ContentType="application/vnd.openxmlformats-package.relationships+xml"/>
  <Override PartName="/ppt/notesSlides/_rels/notesSlide16.xml.rels" ContentType="application/vnd.openxmlformats-package.relationships+xml"/>
  <Override PartName="/ppt/notesSlides/_rels/notesSlide17.xml.rels" ContentType="application/vnd.openxmlformats-package.relationships+xml"/>
  <Override PartName="/ppt/notesSlides/_rels/notesSlide18.xml.rels" ContentType="application/vnd.openxmlformats-package.relationships+xml"/>
  <Override PartName="/ppt/notesSlides/_rels/notesSlide21.xml.rels" ContentType="application/vnd.openxmlformats-package.relationships+xml"/>
  <Override PartName="/ppt/notesSlides/_rels/notesSlide9.xml.rels" ContentType="application/vnd.openxmlformats-package.relationships+xml"/>
  <Override PartName="/ppt/notesSlides/_rels/notesSlide19.xml.rels" ContentType="application/vnd.openxmlformats-package.relationships+xml"/>
  <Override PartName="/ppt/notesSlides/_rels/notesSlide20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8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3.xml.rels" ContentType="application/vnd.openxmlformats-package.relationships+xml"/>
  <Override PartName="/ppt/notesSlides/_rels/notesSlide4.xml.rels" ContentType="application/vnd.openxmlformats-package.relationships+xml"/>
  <Override PartName="/ppt/notesSlides/_rels/notesSlide6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12.xml.rels" ContentType="application/vnd.openxmlformats-package.relationship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media/image15.jpeg" ContentType="image/jpeg"/>
  <Override PartName="/ppt/media/image30.jpeg" ContentType="image/jpeg"/>
  <Override PartName="/ppt/media/image26.jpeg" ContentType="image/jpeg"/>
  <Override PartName="/ppt/media/image16.png" ContentType="image/png"/>
  <Override PartName="/ppt/media/image12.png" ContentType="image/png"/>
  <Override PartName="/ppt/media/image11.png" ContentType="image/png"/>
  <Override PartName="/ppt/media/image10.png" ContentType="image/png"/>
  <Override PartName="/ppt/media/image9.png" ContentType="image/png"/>
  <Override PartName="/ppt/media/image13.png" ContentType="image/png"/>
  <Override PartName="/ppt/media/image7.png" ContentType="image/png"/>
  <Override PartName="/ppt/media/image2.png" ContentType="image/png"/>
  <Override PartName="/ppt/media/image5.jpeg" ContentType="image/jpeg"/>
  <Override PartName="/ppt/media/image1.jpeg" ContentType="image/jpeg"/>
  <Override PartName="/ppt/media/image3.png" ContentType="image/png"/>
  <Override PartName="/ppt/media/image14.png" ContentType="image/png"/>
  <Override PartName="/ppt/media/image8.png" ContentType="image/png"/>
  <Override PartName="/ppt/media/image4.jpeg" ContentType="image/jpeg"/>
  <Override PartName="/ppt/media/image28.png" ContentType="image/png"/>
  <Override PartName="/ppt/media/image29.png" ContentType="image/png"/>
  <Override PartName="/ppt/media/image27.png" ContentType="image/png"/>
  <Override PartName="/ppt/media/image6.jpeg" ContentType="image/jpeg"/>
  <Override PartName="/ppt/media/image21.png" ContentType="image/png"/>
  <Override PartName="/ppt/media/image24.png" ContentType="image/png"/>
  <Override PartName="/ppt/media/image17.png" ContentType="image/png"/>
  <Override PartName="/ppt/media/image25.png" ContentType="image/png"/>
  <Override PartName="/ppt/media/image18.png" ContentType="image/png"/>
  <Override PartName="/ppt/media/image23.png" ContentType="image/png"/>
  <Override PartName="/ppt/media/image22.png" ContentType="image/png"/>
  <Override PartName="/ppt/media/image20.png" ContentType="image/png"/>
  <Override PartName="/ppt/media/image19.png" ContentType="image/png"/>
  <Override PartName="/ppt/presentation.xml" ContentType="application/vnd.openxmlformats-officedocument.presentationml.presentation.main+xml"/>
  <Override PartName="/ppt/slideLayouts/_rels/slideLayout2.xml.rels" ContentType="application/vnd.openxmlformats-package.relationships+xml"/>
  <Override PartName="/ppt/slideLayouts/_rels/slideLayout1.xml.rels" ContentType="application/vnd.openxmlformats-package.relationships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</p:sldIdLst>
  <p:sldSz cx="10080625" cy="567055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sldImg"/>
          </p:nvPr>
        </p:nvSpPr>
        <p:spPr>
          <a:xfrm>
            <a:off x="0" y="81252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Для перемещения страницы щёлкните мышью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None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Для правки формата примечаний щёлкните мышью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&lt;верхний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dt" idx="7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" name="PlaceHolder 5"/>
          <p:cNvSpPr>
            <a:spLocks noGrp="1"/>
          </p:cNvSpPr>
          <p:nvPr>
            <p:ph type="ftr" idx="8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" name="PlaceHolder 6"/>
          <p:cNvSpPr>
            <a:spLocks noGrp="1"/>
          </p:cNvSpPr>
          <p:nvPr>
            <p:ph type="sldNum" idx="9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5EB3031A-71AA-426B-868B-CA9E0204D416}" type="slidenum"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
</Relationships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sldImg"/>
          </p:nvPr>
        </p:nvSpPr>
        <p:spPr>
          <a:xfrm>
            <a:off x="573120" y="1336680"/>
            <a:ext cx="6411240" cy="3606120"/>
          </a:xfrm>
          <a:prstGeom prst="rect">
            <a:avLst/>
          </a:prstGeom>
          <a:ln w="0">
            <a:noFill/>
          </a:ln>
        </p:spPr>
      </p:sp>
      <p:sp>
        <p:nvSpPr>
          <p:cNvPr id="143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6200" cy="42080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 type="sldNum" idx="15"/>
          </p:nvPr>
        </p:nvSpPr>
        <p:spPr>
          <a:xfrm>
            <a:off x="4281480" y="10155240"/>
            <a:ext cx="3274560" cy="534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30105C70-825F-4BD2-B551-8688FFB310FA}" type="slidenum">
              <a:rPr b="0" lang="ru-RU" sz="1200" spc="-1" strike="noStrike">
                <a:solidFill>
                  <a:schemeClr val="dk1"/>
                </a:solidFill>
                <a:latin typeface="+mn-lt"/>
                <a:ea typeface="+mn-ea"/>
              </a:rPr>
              <a:t>21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sldImg"/>
          </p:nvPr>
        </p:nvSpPr>
        <p:spPr>
          <a:xfrm>
            <a:off x="573120" y="1336680"/>
            <a:ext cx="6411240" cy="3606120"/>
          </a:xfrm>
          <a:prstGeom prst="rect">
            <a:avLst/>
          </a:prstGeom>
          <a:ln w="0">
            <a:noFill/>
          </a:ln>
        </p:spPr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6200" cy="42080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sldNum" idx="16"/>
          </p:nvPr>
        </p:nvSpPr>
        <p:spPr>
          <a:xfrm>
            <a:off x="4281480" y="10155240"/>
            <a:ext cx="3274560" cy="534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D003F290-9BB8-4750-929F-E5091F2987B5}" type="slidenum">
              <a:rPr b="0" lang="ru-RU" sz="1200" spc="-1" strike="noStrike">
                <a:solidFill>
                  <a:schemeClr val="dk1"/>
                </a:solidFill>
                <a:latin typeface="+mn-lt"/>
                <a:ea typeface="+mn-ea"/>
              </a:rPr>
              <a:t>21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sldImg"/>
          </p:nvPr>
        </p:nvSpPr>
        <p:spPr>
          <a:xfrm>
            <a:off x="573120" y="1336680"/>
            <a:ext cx="6411240" cy="3606120"/>
          </a:xfrm>
          <a:prstGeom prst="rect">
            <a:avLst/>
          </a:prstGeom>
          <a:ln w="0">
            <a:noFill/>
          </a:ln>
        </p:spPr>
      </p:sp>
      <p:sp>
        <p:nvSpPr>
          <p:cNvPr id="149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6200" cy="42080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3"/>
          <p:cNvSpPr>
            <a:spLocks noGrp="1"/>
          </p:cNvSpPr>
          <p:nvPr>
            <p:ph type="sldNum" idx="17"/>
          </p:nvPr>
        </p:nvSpPr>
        <p:spPr>
          <a:xfrm>
            <a:off x="4281480" y="10155240"/>
            <a:ext cx="3274560" cy="534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F49212B9-018E-45A5-B0E8-418634E6764A}" type="slidenum">
              <a:rPr b="0" lang="ru-RU" sz="1200" spc="-1" strike="noStrike">
                <a:solidFill>
                  <a:schemeClr val="dk1"/>
                </a:solidFill>
                <a:latin typeface="+mn-lt"/>
                <a:ea typeface="+mn-ea"/>
              </a:rPr>
              <a:t>21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sldImg"/>
          </p:nvPr>
        </p:nvSpPr>
        <p:spPr>
          <a:xfrm>
            <a:off x="573120" y="1336680"/>
            <a:ext cx="6411240" cy="3606120"/>
          </a:xfrm>
          <a:prstGeom prst="rect">
            <a:avLst/>
          </a:prstGeom>
          <a:ln w="0">
            <a:noFill/>
          </a:ln>
        </p:spPr>
      </p:sp>
      <p:sp>
        <p:nvSpPr>
          <p:cNvPr id="152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6200" cy="42080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PlaceHolder 3"/>
          <p:cNvSpPr>
            <a:spLocks noGrp="1"/>
          </p:cNvSpPr>
          <p:nvPr>
            <p:ph type="sldNum" idx="18"/>
          </p:nvPr>
        </p:nvSpPr>
        <p:spPr>
          <a:xfrm>
            <a:off x="4281480" y="10155240"/>
            <a:ext cx="3274560" cy="534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D4353F00-CCF7-42B1-9A30-DF15B0C4F663}" type="slidenum">
              <a:rPr b="0" lang="ru-RU" sz="1200" spc="-1" strike="noStrike">
                <a:solidFill>
                  <a:schemeClr val="dk1"/>
                </a:solidFill>
                <a:latin typeface="+mn-lt"/>
                <a:ea typeface="+mn-ea"/>
              </a:rPr>
              <a:t>21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sldImg"/>
          </p:nvPr>
        </p:nvSpPr>
        <p:spPr>
          <a:xfrm>
            <a:off x="573120" y="1336680"/>
            <a:ext cx="6411240" cy="3606120"/>
          </a:xfrm>
          <a:prstGeom prst="rect">
            <a:avLst/>
          </a:prstGeom>
          <a:ln w="0">
            <a:noFill/>
          </a:ln>
        </p:spPr>
      </p:sp>
      <p:sp>
        <p:nvSpPr>
          <p:cNvPr id="155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6200" cy="42080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PlaceHolder 3"/>
          <p:cNvSpPr>
            <a:spLocks noGrp="1"/>
          </p:cNvSpPr>
          <p:nvPr>
            <p:ph type="sldNum" idx="19"/>
          </p:nvPr>
        </p:nvSpPr>
        <p:spPr>
          <a:xfrm>
            <a:off x="4281480" y="10155240"/>
            <a:ext cx="3274560" cy="534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DF8639FB-E0DC-4BF0-B1E9-CDA1EA1FA341}" type="slidenum">
              <a:rPr b="0" lang="ru-RU" sz="1200" spc="-1" strike="noStrike">
                <a:solidFill>
                  <a:schemeClr val="dk1"/>
                </a:solidFill>
                <a:latin typeface="+mn-lt"/>
                <a:ea typeface="+mn-ea"/>
              </a:rPr>
              <a:t>21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sldImg"/>
          </p:nvPr>
        </p:nvSpPr>
        <p:spPr>
          <a:xfrm>
            <a:off x="573120" y="1336680"/>
            <a:ext cx="6411240" cy="3606120"/>
          </a:xfrm>
          <a:prstGeom prst="rect">
            <a:avLst/>
          </a:prstGeom>
          <a:ln w="0">
            <a:noFill/>
          </a:ln>
        </p:spPr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6200" cy="42080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 type="sldNum" idx="20"/>
          </p:nvPr>
        </p:nvSpPr>
        <p:spPr>
          <a:xfrm>
            <a:off x="4281480" y="10155240"/>
            <a:ext cx="3274560" cy="534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6CEF0CE3-D5D6-454B-9F06-8B1AD0A0D0AF}" type="slidenum">
              <a:rPr b="0" lang="ru-RU" sz="1200" spc="-1" strike="noStrike">
                <a:solidFill>
                  <a:schemeClr val="dk1"/>
                </a:solidFill>
                <a:latin typeface="+mn-lt"/>
                <a:ea typeface="+mn-ea"/>
              </a:rPr>
              <a:t>21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sldImg"/>
          </p:nvPr>
        </p:nvSpPr>
        <p:spPr>
          <a:xfrm>
            <a:off x="573120" y="1336680"/>
            <a:ext cx="6411240" cy="3606120"/>
          </a:xfrm>
          <a:prstGeom prst="rect">
            <a:avLst/>
          </a:prstGeom>
          <a:ln w="0">
            <a:noFill/>
          </a:ln>
        </p:spPr>
      </p:sp>
      <p:sp>
        <p:nvSpPr>
          <p:cNvPr id="161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6200" cy="42080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" name="PlaceHolder 3"/>
          <p:cNvSpPr>
            <a:spLocks noGrp="1"/>
          </p:cNvSpPr>
          <p:nvPr>
            <p:ph type="sldNum" idx="21"/>
          </p:nvPr>
        </p:nvSpPr>
        <p:spPr>
          <a:xfrm>
            <a:off x="4281480" y="10155240"/>
            <a:ext cx="3274560" cy="534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313EC3CC-4A80-4CCD-A4B6-9F056E34EB0C}" type="slidenum">
              <a:rPr b="0" lang="ru-RU" sz="1200" spc="-1" strike="noStrike">
                <a:solidFill>
                  <a:schemeClr val="dk1"/>
                </a:solidFill>
                <a:latin typeface="+mn-lt"/>
                <a:ea typeface="+mn-ea"/>
              </a:rPr>
              <a:t>21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sldImg"/>
          </p:nvPr>
        </p:nvSpPr>
        <p:spPr>
          <a:xfrm>
            <a:off x="573120" y="1336680"/>
            <a:ext cx="6411240" cy="3606120"/>
          </a:xfrm>
          <a:prstGeom prst="rect">
            <a:avLst/>
          </a:prstGeom>
          <a:ln w="0">
            <a:noFill/>
          </a:ln>
        </p:spPr>
      </p:sp>
      <p:sp>
        <p:nvSpPr>
          <p:cNvPr id="164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6200" cy="42080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PlaceHolder 3"/>
          <p:cNvSpPr>
            <a:spLocks noGrp="1"/>
          </p:cNvSpPr>
          <p:nvPr>
            <p:ph type="sldNum" idx="22"/>
          </p:nvPr>
        </p:nvSpPr>
        <p:spPr>
          <a:xfrm>
            <a:off x="4281480" y="10155240"/>
            <a:ext cx="3274560" cy="534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2A6AE7D7-65B3-41FE-994E-8A4A94755A18}" type="slidenum">
              <a:rPr b="0" lang="ru-RU" sz="1200" spc="-1" strike="noStrike">
                <a:solidFill>
                  <a:schemeClr val="dk1"/>
                </a:solidFill>
                <a:latin typeface="+mn-lt"/>
                <a:ea typeface="+mn-ea"/>
              </a:rPr>
              <a:t>21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sldImg"/>
          </p:nvPr>
        </p:nvSpPr>
        <p:spPr>
          <a:xfrm>
            <a:off x="573120" y="1336680"/>
            <a:ext cx="6411240" cy="3606120"/>
          </a:xfrm>
          <a:prstGeom prst="rect">
            <a:avLst/>
          </a:prstGeom>
          <a:ln w="0">
            <a:noFill/>
          </a:ln>
        </p:spPr>
      </p:sp>
      <p:sp>
        <p:nvSpPr>
          <p:cNvPr id="167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6200" cy="42080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PlaceHolder 3"/>
          <p:cNvSpPr>
            <a:spLocks noGrp="1"/>
          </p:cNvSpPr>
          <p:nvPr>
            <p:ph type="sldNum" idx="23"/>
          </p:nvPr>
        </p:nvSpPr>
        <p:spPr>
          <a:xfrm>
            <a:off x="4281480" y="10155240"/>
            <a:ext cx="3274560" cy="534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79F9858A-EE7F-40F2-90D1-DAD88D6B2837}" type="slidenum">
              <a:rPr b="0" lang="ru-RU" sz="1200" spc="-1" strike="noStrike">
                <a:solidFill>
                  <a:schemeClr val="dk1"/>
                </a:solidFill>
                <a:latin typeface="+mn-lt"/>
                <a:ea typeface="+mn-ea"/>
              </a:rPr>
              <a:t>21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sldImg"/>
          </p:nvPr>
        </p:nvSpPr>
        <p:spPr>
          <a:xfrm>
            <a:off x="573120" y="1336680"/>
            <a:ext cx="6411240" cy="3606120"/>
          </a:xfrm>
          <a:prstGeom prst="rect">
            <a:avLst/>
          </a:prstGeom>
          <a:ln w="0">
            <a:noFill/>
          </a:ln>
        </p:spPr>
      </p:sp>
      <p:sp>
        <p:nvSpPr>
          <p:cNvPr id="170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6200" cy="42080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1" name="PlaceHolder 3"/>
          <p:cNvSpPr>
            <a:spLocks noGrp="1"/>
          </p:cNvSpPr>
          <p:nvPr>
            <p:ph type="sldNum" idx="24"/>
          </p:nvPr>
        </p:nvSpPr>
        <p:spPr>
          <a:xfrm>
            <a:off x="4281480" y="10155240"/>
            <a:ext cx="3274560" cy="534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C311C305-5B82-4AAA-B369-BEB2662D47E6}" type="slidenum">
              <a:rPr b="0" lang="ru-RU" sz="1200" spc="-1" strike="noStrike">
                <a:solidFill>
                  <a:schemeClr val="dk1"/>
                </a:solidFill>
                <a:latin typeface="+mn-lt"/>
                <a:ea typeface="+mn-ea"/>
              </a:rPr>
              <a:t>21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sldImg"/>
          </p:nvPr>
        </p:nvSpPr>
        <p:spPr>
          <a:xfrm>
            <a:off x="573120" y="1336680"/>
            <a:ext cx="6411240" cy="3606120"/>
          </a:xfrm>
          <a:prstGeom prst="rect">
            <a:avLst/>
          </a:prstGeom>
          <a:ln w="0">
            <a:noFill/>
          </a:ln>
        </p:spPr>
      </p:sp>
      <p:sp>
        <p:nvSpPr>
          <p:cNvPr id="173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6200" cy="42080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" name="PlaceHolder 3"/>
          <p:cNvSpPr>
            <a:spLocks noGrp="1"/>
          </p:cNvSpPr>
          <p:nvPr>
            <p:ph type="sldNum" idx="25"/>
          </p:nvPr>
        </p:nvSpPr>
        <p:spPr>
          <a:xfrm>
            <a:off x="4281480" y="10155240"/>
            <a:ext cx="3274560" cy="534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DD848A5E-2E17-447E-B91B-7F756E199984}" type="slidenum">
              <a:rPr b="0" lang="ru-RU" sz="1200" spc="-1" strike="noStrike">
                <a:solidFill>
                  <a:schemeClr val="dk1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sldImg"/>
          </p:nvPr>
        </p:nvSpPr>
        <p:spPr>
          <a:xfrm>
            <a:off x="573120" y="1336680"/>
            <a:ext cx="6411240" cy="3606120"/>
          </a:xfrm>
          <a:prstGeom prst="rect">
            <a:avLst/>
          </a:prstGeom>
          <a:ln w="0">
            <a:noFill/>
          </a:ln>
        </p:spPr>
      </p:sp>
      <p:sp>
        <p:nvSpPr>
          <p:cNvPr id="128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6200" cy="42080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PlaceHolder 3"/>
          <p:cNvSpPr>
            <a:spLocks noGrp="1"/>
          </p:cNvSpPr>
          <p:nvPr>
            <p:ph type="sldNum" idx="10"/>
          </p:nvPr>
        </p:nvSpPr>
        <p:spPr>
          <a:xfrm>
            <a:off x="4281480" y="10155240"/>
            <a:ext cx="3274560" cy="534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85EDD937-7C4F-4641-8F40-BA41C8BE86B5}" type="slidenum">
              <a:rPr b="0" lang="ru-RU" sz="1200" spc="-1" strike="noStrike">
                <a:solidFill>
                  <a:schemeClr val="dk1"/>
                </a:solidFill>
                <a:latin typeface="+mn-lt"/>
                <a:ea typeface="+mn-ea"/>
              </a:rPr>
              <a:t>21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sldImg"/>
          </p:nvPr>
        </p:nvSpPr>
        <p:spPr>
          <a:xfrm>
            <a:off x="573120" y="1336680"/>
            <a:ext cx="6411240" cy="3606120"/>
          </a:xfrm>
          <a:prstGeom prst="rect">
            <a:avLst/>
          </a:prstGeom>
          <a:ln w="0">
            <a:noFill/>
          </a:ln>
        </p:spPr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6200" cy="42080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PlaceHolder 3"/>
          <p:cNvSpPr>
            <a:spLocks noGrp="1"/>
          </p:cNvSpPr>
          <p:nvPr>
            <p:ph type="sldNum" idx="11"/>
          </p:nvPr>
        </p:nvSpPr>
        <p:spPr>
          <a:xfrm>
            <a:off x="4281480" y="10155240"/>
            <a:ext cx="3274560" cy="534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05B448A6-1439-4CA4-962E-0C17D4B7F04A}" type="slidenum">
              <a:rPr b="0" lang="ru-RU" sz="1200" spc="-1" strike="noStrike">
                <a:solidFill>
                  <a:schemeClr val="dk1"/>
                </a:solidFill>
                <a:latin typeface="+mn-lt"/>
                <a:ea typeface="+mn-ea"/>
              </a:rPr>
              <a:t>21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sldImg"/>
          </p:nvPr>
        </p:nvSpPr>
        <p:spPr>
          <a:xfrm>
            <a:off x="573120" y="1336680"/>
            <a:ext cx="6411240" cy="3606120"/>
          </a:xfrm>
          <a:prstGeom prst="rect">
            <a:avLst/>
          </a:prstGeom>
          <a:ln w="0">
            <a:noFill/>
          </a:ln>
        </p:spPr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6200" cy="42080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 type="sldNum" idx="12"/>
          </p:nvPr>
        </p:nvSpPr>
        <p:spPr>
          <a:xfrm>
            <a:off x="4281480" y="10155240"/>
            <a:ext cx="3274560" cy="534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11BFDBCE-E0BD-4CDF-8147-B0788938A087}" type="slidenum">
              <a:rPr b="0" lang="ru-RU" sz="1200" spc="-1" strike="noStrike">
                <a:solidFill>
                  <a:schemeClr val="dk1"/>
                </a:solidFill>
                <a:latin typeface="+mn-lt"/>
                <a:ea typeface="+mn-ea"/>
              </a:rPr>
              <a:t>21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sldImg"/>
          </p:nvPr>
        </p:nvSpPr>
        <p:spPr>
          <a:xfrm>
            <a:off x="573120" y="1336680"/>
            <a:ext cx="6411240" cy="3606120"/>
          </a:xfrm>
          <a:prstGeom prst="rect">
            <a:avLst/>
          </a:prstGeom>
          <a:ln w="0">
            <a:noFill/>
          </a:ln>
        </p:spPr>
      </p:sp>
      <p:sp>
        <p:nvSpPr>
          <p:cNvPr id="137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6200" cy="42080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PlaceHolder 3"/>
          <p:cNvSpPr>
            <a:spLocks noGrp="1"/>
          </p:cNvSpPr>
          <p:nvPr>
            <p:ph type="sldNum" idx="13"/>
          </p:nvPr>
        </p:nvSpPr>
        <p:spPr>
          <a:xfrm>
            <a:off x="4281480" y="10155240"/>
            <a:ext cx="3274560" cy="534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5BDDBF0D-02B2-4A90-843B-45AAFB6C027B}" type="slidenum">
              <a:rPr b="0" lang="ru-RU" sz="1200" spc="-1" strike="noStrike">
                <a:solidFill>
                  <a:schemeClr val="dk1"/>
                </a:solidFill>
                <a:latin typeface="+mn-lt"/>
                <a:ea typeface="+mn-ea"/>
              </a:rPr>
              <a:t>21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sldImg"/>
          </p:nvPr>
        </p:nvSpPr>
        <p:spPr>
          <a:xfrm>
            <a:off x="573120" y="1336680"/>
            <a:ext cx="6411240" cy="3606120"/>
          </a:xfrm>
          <a:prstGeom prst="rect">
            <a:avLst/>
          </a:prstGeom>
          <a:ln w="0">
            <a:noFill/>
          </a:ln>
        </p:spPr>
      </p:sp>
      <p:sp>
        <p:nvSpPr>
          <p:cNvPr id="140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6200" cy="42080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PlaceHolder 3"/>
          <p:cNvSpPr>
            <a:spLocks noGrp="1"/>
          </p:cNvSpPr>
          <p:nvPr>
            <p:ph type="sldNum" idx="14"/>
          </p:nvPr>
        </p:nvSpPr>
        <p:spPr>
          <a:xfrm>
            <a:off x="4281480" y="10155240"/>
            <a:ext cx="3274560" cy="534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B7A7D2C6-BBA8-4214-B615-13480EF15A17}" type="slidenum">
              <a:rPr b="0" lang="ru-RU" sz="1200" spc="-1" strike="noStrike">
                <a:solidFill>
                  <a:schemeClr val="dk1"/>
                </a:solidFill>
                <a:latin typeface="+mn-lt"/>
                <a:ea typeface="+mn-ea"/>
              </a:rPr>
              <a:t>21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Обыч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73800"/>
            <a:ext cx="90684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5120" cy="3285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/>
          </p:nvPr>
        </p:nvSpPr>
        <p:spPr>
          <a:xfrm>
            <a:off x="5150880" y="1326600"/>
            <a:ext cx="4425120" cy="3285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13C73CFE-6B7D-4B62-B633-43B08697CB78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Обычный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73800"/>
            <a:ext cx="90684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68400" cy="3285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5220BCB8-A13D-4868-A7A7-9D6DF4F046B8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73800"/>
            <a:ext cx="906840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5120" cy="3285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222" lnSpcReduction="1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5151240" y="1326600"/>
            <a:ext cx="4425120" cy="3285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222" lnSpcReduction="1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 idx="1"/>
          </p:nvPr>
        </p:nvSpPr>
        <p:spPr>
          <a:xfrm>
            <a:off x="3447360" y="5165280"/>
            <a:ext cx="3191760" cy="387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PT Astra Sans"/>
                <a:ea typeface="DejaVu Sans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PT Astra Sans"/>
                <a:ea typeface="DejaVu Sans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 idx="2"/>
          </p:nvPr>
        </p:nvSpPr>
        <p:spPr>
          <a:xfrm>
            <a:off x="7227360" y="5165280"/>
            <a:ext cx="2345040" cy="387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PT Astra Sans"/>
                <a:ea typeface="DejaVu San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2954ED9E-8FD4-44D7-876C-9FB29C32AE55}" type="slidenum">
              <a:rPr b="0" lang="ru-RU" sz="1400" spc="-1" strike="noStrike">
                <a:solidFill>
                  <a:srgbClr val="000000"/>
                </a:solidFill>
                <a:latin typeface="PT Astra Sans"/>
                <a:ea typeface="DejaVu Sans"/>
              </a:rPr>
              <a:t>&lt;номер&gt;</a:t>
            </a:fld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PlaceHolder 6"/>
          <p:cNvSpPr>
            <a:spLocks noGrp="1"/>
          </p:cNvSpPr>
          <p:nvPr>
            <p:ph type="dt" idx="3"/>
          </p:nvPr>
        </p:nvSpPr>
        <p:spPr>
          <a:xfrm>
            <a:off x="504000" y="5165280"/>
            <a:ext cx="2345040" cy="387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73800"/>
            <a:ext cx="906840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68400" cy="3285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ftr" idx="4"/>
          </p:nvPr>
        </p:nvSpPr>
        <p:spPr>
          <a:xfrm>
            <a:off x="3447360" y="5165280"/>
            <a:ext cx="3191760" cy="387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PT Astra Sans"/>
                <a:ea typeface="DejaVu Sans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PT Astra Sans"/>
                <a:ea typeface="DejaVu Sans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" name="PlaceHolder 4"/>
          <p:cNvSpPr>
            <a:spLocks noGrp="1"/>
          </p:cNvSpPr>
          <p:nvPr>
            <p:ph type="sldNum" idx="5"/>
          </p:nvPr>
        </p:nvSpPr>
        <p:spPr>
          <a:xfrm>
            <a:off x="7227360" y="5165280"/>
            <a:ext cx="2345040" cy="387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PT Astra Sans"/>
                <a:ea typeface="DejaVu San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12AD66E8-FC9F-4854-BBF6-23324ABC5CE4}" type="slidenum">
              <a:rPr b="0" lang="ru-RU" sz="1400" spc="-1" strike="noStrike">
                <a:solidFill>
                  <a:srgbClr val="000000"/>
                </a:solidFill>
                <a:latin typeface="PT Astra Sans"/>
                <a:ea typeface="DejaVu Sans"/>
              </a:rPr>
              <a:t>&lt;номер&gt;</a:t>
            </a:fld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" name="PlaceHolder 5"/>
          <p:cNvSpPr>
            <a:spLocks noGrp="1"/>
          </p:cNvSpPr>
          <p:nvPr>
            <p:ph type="dt" idx="6"/>
          </p:nvPr>
        </p:nvSpPr>
        <p:spPr>
          <a:xfrm>
            <a:off x="504000" y="5165280"/>
            <a:ext cx="2345040" cy="387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1" r:id="rId2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image" Target="../media/image7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10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12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2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13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14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15.jpe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1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slideLayout" Target="../slideLayouts/slideLayout1.xml"/><Relationship Id="rId9" Type="http://schemas.openxmlformats.org/officeDocument/2006/relationships/notesSlide" Target="../notesSlides/notesSlide2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26.jpe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slideLayout" Target="../slideLayouts/slideLayout1.xml"/><Relationship Id="rId9" Type="http://schemas.openxmlformats.org/officeDocument/2006/relationships/notesSlide" Target="../notesSlides/notesSlide2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image" Target="../media/image30.jpeg"/><Relationship Id="rId4" Type="http://schemas.openxmlformats.org/officeDocument/2006/relationships/slideLayout" Target="../slideLayouts/slideLayout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4.jpe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5.jpe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2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6.jpe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2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15"/>
          <p:cNvSpPr/>
          <p:nvPr/>
        </p:nvSpPr>
        <p:spPr>
          <a:xfrm>
            <a:off x="3240000" y="1620000"/>
            <a:ext cx="6297480" cy="2697120"/>
          </a:xfrm>
          <a:prstGeom prst="rect">
            <a:avLst/>
          </a:prstGeom>
          <a:noFill/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93240" rIns="93240" tIns="48240" bIns="4824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3" name="Рисунок 16" descr=""/>
          <p:cNvPicPr/>
          <p:nvPr/>
        </p:nvPicPr>
        <p:blipFill>
          <a:blip r:embed="rId2"/>
          <a:stretch/>
        </p:blipFill>
        <p:spPr>
          <a:xfrm>
            <a:off x="360000" y="1620000"/>
            <a:ext cx="2661840" cy="2697480"/>
          </a:xfrm>
          <a:prstGeom prst="rect">
            <a:avLst/>
          </a:prstGeom>
          <a:ln w="0">
            <a:noFill/>
          </a:ln>
        </p:spPr>
      </p:pic>
      <p:sp>
        <p:nvSpPr>
          <p:cNvPr id="24" name=""/>
          <p:cNvSpPr txBox="1"/>
          <p:nvPr/>
        </p:nvSpPr>
        <p:spPr>
          <a:xfrm>
            <a:off x="3600000" y="1498680"/>
            <a:ext cx="5760000" cy="2461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ru-RU" sz="3600" spc="-1" strike="noStrike">
                <a:solidFill>
                  <a:srgbClr val="ffffff"/>
                </a:solidFill>
                <a:latin typeface="DejaVu Sans"/>
                <a:ea typeface="DejaVu Sans"/>
              </a:rPr>
              <a:t>Итоги работы Центра судебной экспертизы за  2025 год</a:t>
            </a:r>
            <a:endParaRPr b="0" lang="ru-RU" sz="36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Рисунок 3" descr=""/>
          <p:cNvPicPr/>
          <p:nvPr/>
        </p:nvPicPr>
        <p:blipFill>
          <a:blip r:embed="rId2"/>
          <a:stretch/>
        </p:blipFill>
        <p:spPr>
          <a:xfrm>
            <a:off x="9000000" y="180000"/>
            <a:ext cx="896760" cy="896760"/>
          </a:xfrm>
          <a:prstGeom prst="rect">
            <a:avLst/>
          </a:prstGeom>
          <a:ln w="36000">
            <a:noFill/>
          </a:ln>
        </p:spPr>
      </p:pic>
      <p:pic>
        <p:nvPicPr>
          <p:cNvPr id="57" name="Рисунок 4" descr=""/>
          <p:cNvPicPr/>
          <p:nvPr/>
        </p:nvPicPr>
        <p:blipFill>
          <a:blip r:embed="rId3"/>
          <a:stretch/>
        </p:blipFill>
        <p:spPr>
          <a:xfrm>
            <a:off x="180000" y="57960"/>
            <a:ext cx="1005480" cy="1018800"/>
          </a:xfrm>
          <a:prstGeom prst="rect">
            <a:avLst/>
          </a:prstGeom>
          <a:ln w="0">
            <a:noFill/>
          </a:ln>
        </p:spPr>
      </p:pic>
      <p:sp>
        <p:nvSpPr>
          <p:cNvPr id="58" name="PlaceHolder 9"/>
          <p:cNvSpPr/>
          <p:nvPr/>
        </p:nvSpPr>
        <p:spPr>
          <a:xfrm>
            <a:off x="540000" y="1327680"/>
            <a:ext cx="3958560" cy="3890880"/>
          </a:xfrm>
          <a:prstGeom prst="rect">
            <a:avLst/>
          </a:prstGeom>
          <a:solidFill>
            <a:schemeClr val="bg2">
              <a:lumMod val="95000"/>
              <a:alpha val="30000"/>
            </a:schemeClr>
          </a:solidFill>
          <a:ln w="36000">
            <a:noFill/>
          </a:ln>
        </p:spPr>
        <p:style>
          <a:lnRef idx="0"/>
          <a:fillRef idx="0"/>
          <a:effectRef idx="0"/>
          <a:fontRef idx="minor"/>
        </p:style>
        <p:txBody>
          <a:bodyPr lIns="18000" rIns="18000" tIns="18000" bIns="18000" anchor="t">
            <a:normAutofit/>
          </a:bodyPr>
          <a:p>
            <a:pPr marL="432000" defTabSz="914400">
              <a:lnSpc>
                <a:spcPct val="100000"/>
              </a:lnSpc>
              <a:spcBef>
                <a:spcPts val="1417"/>
              </a:spcBef>
              <a:tabLst>
                <a:tab algn="l" pos="0"/>
              </a:tabLst>
            </a:pPr>
            <a:r>
              <a:rPr b="1" lang="ru-RU" sz="2400" spc="35" strike="noStrike">
                <a:solidFill>
                  <a:schemeClr val="lt2"/>
                </a:solidFill>
                <a:latin typeface="PT Astra Sans"/>
                <a:ea typeface="DejaVu Sans"/>
              </a:rPr>
              <a:t>Динамика развития. Индекс цитируемости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marL="432000" defTabSz="914400">
              <a:lnSpc>
                <a:spcPct val="100000"/>
              </a:lnSpc>
              <a:spcBef>
                <a:spcPts val="1417"/>
              </a:spcBef>
              <a:tabLst>
                <a:tab algn="l" pos="0"/>
              </a:tabLst>
            </a:pPr>
            <a:br>
              <a:rPr sz="2400"/>
            </a:br>
            <a:r>
              <a:rPr b="0" lang="ru-RU" sz="2100" spc="35" strike="noStrike">
                <a:solidFill>
                  <a:schemeClr val="lt2"/>
                </a:solidFill>
                <a:latin typeface="PT Astra Sans"/>
                <a:ea typeface="DejaVu Sans"/>
              </a:rPr>
              <a:t>С февраля 2025 года ИЦ вырос на </a:t>
            </a:r>
            <a:r>
              <a:rPr b="1" lang="ru-RU" sz="2100" spc="35" strike="noStrike">
                <a:solidFill>
                  <a:schemeClr val="lt2"/>
                </a:solidFill>
                <a:latin typeface="PT Astra Sans"/>
                <a:ea typeface="DejaVu Sans"/>
              </a:rPr>
              <a:t>4,6</a:t>
            </a:r>
            <a:r>
              <a:rPr b="0" lang="ru-RU" sz="2100" spc="35" strike="noStrike">
                <a:solidFill>
                  <a:schemeClr val="lt2"/>
                </a:solidFill>
                <a:latin typeface="PT Astra Sans"/>
                <a:ea typeface="DejaVu Sans"/>
              </a:rPr>
              <a:t> пункта</a:t>
            </a:r>
            <a:br>
              <a:rPr sz="2100"/>
            </a:br>
            <a:br>
              <a:rPr sz="2100"/>
            </a:br>
            <a:r>
              <a:rPr b="0" lang="ru-RU" sz="2100" spc="35" strike="noStrike">
                <a:solidFill>
                  <a:schemeClr val="lt2"/>
                </a:solidFill>
                <a:latin typeface="PT Astra Sans"/>
                <a:ea typeface="DejaVu Sans"/>
              </a:rPr>
              <a:t>20.02.2025 — </a:t>
            </a:r>
            <a:r>
              <a:rPr b="1" lang="ru-RU" sz="2100" spc="35" strike="noStrike">
                <a:solidFill>
                  <a:schemeClr val="lt2"/>
                </a:solidFill>
                <a:latin typeface="PT Astra Sans"/>
                <a:ea typeface="DejaVu Sans"/>
              </a:rPr>
              <a:t>0,2</a:t>
            </a:r>
            <a:endParaRPr b="0" lang="ru-RU" sz="2100" spc="-1" strike="noStrike">
              <a:solidFill>
                <a:srgbClr val="000000"/>
              </a:solidFill>
              <a:latin typeface="Arial"/>
            </a:endParaRPr>
          </a:p>
          <a:p>
            <a:pPr marL="432000" defTabSz="914400">
              <a:lnSpc>
                <a:spcPct val="100000"/>
              </a:lnSpc>
              <a:spcBef>
                <a:spcPts val="1417"/>
              </a:spcBef>
              <a:tabLst>
                <a:tab algn="l" pos="0"/>
              </a:tabLst>
            </a:pPr>
            <a:r>
              <a:rPr b="0" lang="ru-RU" sz="2100" spc="35" strike="noStrike">
                <a:solidFill>
                  <a:schemeClr val="lt2"/>
                </a:solidFill>
                <a:latin typeface="PT Astra Sans"/>
                <a:ea typeface="DejaVu Sans"/>
              </a:rPr>
              <a:t>24.12.2025 — </a:t>
            </a:r>
            <a:r>
              <a:rPr b="1" lang="ru-RU" sz="2100" spc="35" strike="noStrike">
                <a:solidFill>
                  <a:schemeClr val="lt2"/>
                </a:solidFill>
                <a:latin typeface="PT Astra Sans"/>
                <a:ea typeface="DejaVu Sans"/>
              </a:rPr>
              <a:t>4,8</a:t>
            </a:r>
            <a:endParaRPr b="0" lang="ru-RU" sz="2100" spc="-1" strike="noStrike">
              <a:solidFill>
                <a:srgbClr val="000000"/>
              </a:solidFill>
              <a:latin typeface="Arial"/>
            </a:endParaRPr>
          </a:p>
          <a:p>
            <a:pPr marL="432000" defTabSz="914400">
              <a:lnSpc>
                <a:spcPct val="100000"/>
              </a:lnSpc>
              <a:spcBef>
                <a:spcPts val="1417"/>
              </a:spcBef>
              <a:tabLst>
                <a:tab algn="l" pos="0"/>
              </a:tabLst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marL="432000" defTabSz="914400">
              <a:lnSpc>
                <a:spcPct val="100000"/>
              </a:lnSpc>
              <a:spcBef>
                <a:spcPts val="1417"/>
              </a:spcBef>
              <a:tabLst>
                <a:tab algn="l" pos="0"/>
              </a:tabLst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marL="432000" defTabSz="914400">
              <a:lnSpc>
                <a:spcPct val="100000"/>
              </a:lnSpc>
              <a:spcBef>
                <a:spcPts val="1417"/>
              </a:spcBef>
              <a:tabLst>
                <a:tab algn="l" pos="0"/>
              </a:tabLst>
            </a:pP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"/>
          <p:cNvSpPr/>
          <p:nvPr/>
        </p:nvSpPr>
        <p:spPr>
          <a:xfrm>
            <a:off x="1800000" y="180000"/>
            <a:ext cx="6658560" cy="85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1" lang="ru-RU" sz="2600" spc="-1" strike="noStrike">
                <a:solidFill>
                  <a:srgbClr val="ffffff"/>
                </a:solidFill>
                <a:latin typeface="DejaVu Sans"/>
                <a:ea typeface="DejaVu Sans"/>
              </a:rPr>
              <a:t>Итоги работы Центра судебной экспертизы </a:t>
            </a:r>
            <a:endParaRPr b="0" lang="ru-RU" sz="26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60" name="" descr=""/>
          <p:cNvPicPr/>
          <p:nvPr/>
        </p:nvPicPr>
        <p:blipFill>
          <a:blip r:embed="rId4"/>
          <a:stretch/>
        </p:blipFill>
        <p:spPr>
          <a:xfrm>
            <a:off x="5400000" y="1260000"/>
            <a:ext cx="3058560" cy="1919160"/>
          </a:xfrm>
          <a:prstGeom prst="rect">
            <a:avLst/>
          </a:prstGeom>
          <a:ln w="0">
            <a:noFill/>
          </a:ln>
        </p:spPr>
      </p:pic>
      <p:pic>
        <p:nvPicPr>
          <p:cNvPr id="61" name="" descr=""/>
          <p:cNvPicPr/>
          <p:nvPr/>
        </p:nvPicPr>
        <p:blipFill>
          <a:blip r:embed="rId5"/>
          <a:stretch/>
        </p:blipFill>
        <p:spPr>
          <a:xfrm>
            <a:off x="5400000" y="3299400"/>
            <a:ext cx="3058560" cy="1919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Рисунок 5" descr=""/>
          <p:cNvPicPr/>
          <p:nvPr/>
        </p:nvPicPr>
        <p:blipFill>
          <a:blip r:embed="rId2"/>
          <a:stretch/>
        </p:blipFill>
        <p:spPr>
          <a:xfrm>
            <a:off x="9000000" y="180000"/>
            <a:ext cx="896760" cy="896760"/>
          </a:xfrm>
          <a:prstGeom prst="rect">
            <a:avLst/>
          </a:prstGeom>
          <a:ln w="36000">
            <a:noFill/>
          </a:ln>
        </p:spPr>
      </p:pic>
      <p:pic>
        <p:nvPicPr>
          <p:cNvPr id="63" name="Рисунок 6" descr=""/>
          <p:cNvPicPr/>
          <p:nvPr/>
        </p:nvPicPr>
        <p:blipFill>
          <a:blip r:embed="rId3"/>
          <a:stretch/>
        </p:blipFill>
        <p:spPr>
          <a:xfrm>
            <a:off x="180000" y="57960"/>
            <a:ext cx="1005480" cy="1018800"/>
          </a:xfrm>
          <a:prstGeom prst="rect">
            <a:avLst/>
          </a:prstGeom>
          <a:ln w="0">
            <a:noFill/>
          </a:ln>
        </p:spPr>
      </p:pic>
      <p:sp>
        <p:nvSpPr>
          <p:cNvPr id="64" name="PlaceHolder 13"/>
          <p:cNvSpPr/>
          <p:nvPr/>
        </p:nvSpPr>
        <p:spPr>
          <a:xfrm>
            <a:off x="540000" y="1327680"/>
            <a:ext cx="3958560" cy="3890880"/>
          </a:xfrm>
          <a:prstGeom prst="rect">
            <a:avLst/>
          </a:prstGeom>
          <a:solidFill>
            <a:schemeClr val="bg2">
              <a:lumMod val="95000"/>
              <a:alpha val="30000"/>
            </a:schemeClr>
          </a:solidFill>
          <a:ln w="36000">
            <a:noFill/>
          </a:ln>
        </p:spPr>
        <p:style>
          <a:lnRef idx="0"/>
          <a:fillRef idx="0"/>
          <a:effectRef idx="0"/>
          <a:fontRef idx="minor"/>
        </p:style>
        <p:txBody>
          <a:bodyPr lIns="18000" rIns="18000" tIns="18000" bIns="18000" anchor="t">
            <a:normAutofit/>
          </a:bodyPr>
          <a:p>
            <a:pPr marL="432000" defTabSz="914400">
              <a:lnSpc>
                <a:spcPct val="100000"/>
              </a:lnSpc>
              <a:spcBef>
                <a:spcPts val="1417"/>
              </a:spcBef>
              <a:tabLst>
                <a:tab algn="l" pos="0"/>
              </a:tabLst>
            </a:pPr>
            <a:r>
              <a:rPr b="1" lang="ru-RU" sz="2400" spc="35" strike="noStrike">
                <a:solidFill>
                  <a:schemeClr val="lt2"/>
                </a:solidFill>
                <a:latin typeface="PT Astra Sans"/>
                <a:ea typeface="DejaVu Sans"/>
              </a:rPr>
              <a:t>Динамика развития. Просмотры постов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marL="432000" defTabSz="914400">
              <a:lnSpc>
                <a:spcPct val="100000"/>
              </a:lnSpc>
              <a:spcBef>
                <a:spcPts val="1417"/>
              </a:spcBef>
              <a:tabLst>
                <a:tab algn="l" pos="0"/>
              </a:tabLst>
            </a:pPr>
            <a:br>
              <a:rPr sz="2400"/>
            </a:br>
            <a:r>
              <a:rPr b="0" lang="ru-RU" sz="2100" spc="35" strike="noStrike">
                <a:solidFill>
                  <a:schemeClr val="lt2"/>
                </a:solidFill>
                <a:latin typeface="PT Astra Sans"/>
                <a:ea typeface="DejaVu Sans"/>
              </a:rPr>
              <a:t>С февраля 2025 года вырос на</a:t>
            </a:r>
            <a:r>
              <a:rPr b="1" lang="ru-RU" sz="2100" spc="35" strike="noStrike">
                <a:solidFill>
                  <a:schemeClr val="lt2"/>
                </a:solidFill>
                <a:latin typeface="PT Astra Sans"/>
                <a:ea typeface="DejaVu Sans"/>
              </a:rPr>
              <a:t> 30 тысяч</a:t>
            </a:r>
            <a:br>
              <a:rPr sz="2100"/>
            </a:br>
            <a:br>
              <a:rPr sz="2100"/>
            </a:br>
            <a:r>
              <a:rPr b="0" lang="ru-RU" sz="2100" spc="35" strike="noStrike">
                <a:solidFill>
                  <a:schemeClr val="lt2"/>
                </a:solidFill>
                <a:latin typeface="PT Astra Sans"/>
                <a:ea typeface="DejaVu Sans"/>
              </a:rPr>
              <a:t>20.02.2025 — </a:t>
            </a:r>
            <a:r>
              <a:rPr b="1" lang="ru-RU" sz="2100" spc="35" strike="noStrike">
                <a:solidFill>
                  <a:schemeClr val="lt2"/>
                </a:solidFill>
                <a:latin typeface="PT Astra Sans"/>
                <a:ea typeface="DejaVu Sans"/>
              </a:rPr>
              <a:t>2 683</a:t>
            </a:r>
            <a:endParaRPr b="0" lang="ru-RU" sz="2100" spc="-1" strike="noStrike">
              <a:solidFill>
                <a:srgbClr val="000000"/>
              </a:solidFill>
              <a:latin typeface="Arial"/>
            </a:endParaRPr>
          </a:p>
          <a:p>
            <a:pPr marL="432000" defTabSz="914400">
              <a:lnSpc>
                <a:spcPct val="100000"/>
              </a:lnSpc>
              <a:spcBef>
                <a:spcPts val="1417"/>
              </a:spcBef>
              <a:tabLst>
                <a:tab algn="l" pos="0"/>
              </a:tabLst>
            </a:pPr>
            <a:r>
              <a:rPr b="0" lang="ru-RU" sz="2100" spc="35" strike="noStrike">
                <a:solidFill>
                  <a:schemeClr val="lt2"/>
                </a:solidFill>
                <a:latin typeface="PT Astra Sans"/>
                <a:ea typeface="DejaVu Sans"/>
              </a:rPr>
              <a:t>24.12.2025 —</a:t>
            </a:r>
            <a:r>
              <a:rPr b="1" lang="ru-RU" sz="2100" spc="35" strike="noStrike">
                <a:solidFill>
                  <a:schemeClr val="lt2"/>
                </a:solidFill>
                <a:latin typeface="PT Astra Sans"/>
                <a:ea typeface="DejaVu Sans"/>
              </a:rPr>
              <a:t> 32 880</a:t>
            </a:r>
            <a:endParaRPr b="0" lang="ru-RU" sz="2100" spc="-1" strike="noStrike">
              <a:solidFill>
                <a:srgbClr val="000000"/>
              </a:solidFill>
              <a:latin typeface="Arial"/>
            </a:endParaRPr>
          </a:p>
          <a:p>
            <a:pPr marL="432000" defTabSz="914400">
              <a:lnSpc>
                <a:spcPct val="100000"/>
              </a:lnSpc>
              <a:spcBef>
                <a:spcPts val="1417"/>
              </a:spcBef>
              <a:tabLst>
                <a:tab algn="l" pos="0"/>
              </a:tabLst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marL="432000" defTabSz="914400">
              <a:lnSpc>
                <a:spcPct val="100000"/>
              </a:lnSpc>
              <a:spcBef>
                <a:spcPts val="1417"/>
              </a:spcBef>
              <a:tabLst>
                <a:tab algn="l" pos="0"/>
              </a:tabLst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marL="432000" defTabSz="914400">
              <a:lnSpc>
                <a:spcPct val="100000"/>
              </a:lnSpc>
              <a:spcBef>
                <a:spcPts val="1417"/>
              </a:spcBef>
              <a:tabLst>
                <a:tab algn="l" pos="0"/>
              </a:tabLst>
            </a:pP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"/>
          <p:cNvSpPr/>
          <p:nvPr/>
        </p:nvSpPr>
        <p:spPr>
          <a:xfrm>
            <a:off x="1800000" y="180000"/>
            <a:ext cx="6658560" cy="85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1" lang="ru-RU" sz="2600" spc="-1" strike="noStrike">
                <a:solidFill>
                  <a:srgbClr val="ffffff"/>
                </a:solidFill>
                <a:latin typeface="DejaVu Sans"/>
                <a:ea typeface="DejaVu Sans"/>
              </a:rPr>
              <a:t>Итоги работы Центра судебной экспертизы </a:t>
            </a:r>
            <a:endParaRPr b="0" lang="ru-RU" sz="26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66" name="" descr=""/>
          <p:cNvPicPr/>
          <p:nvPr/>
        </p:nvPicPr>
        <p:blipFill>
          <a:blip r:embed="rId4"/>
          <a:srcRect l="32124" t="44413" r="14283" b="20619"/>
          <a:stretch/>
        </p:blipFill>
        <p:spPr>
          <a:xfrm>
            <a:off x="4680000" y="2112480"/>
            <a:ext cx="5038200" cy="1846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Рисунок 8" descr=""/>
          <p:cNvPicPr/>
          <p:nvPr/>
        </p:nvPicPr>
        <p:blipFill>
          <a:blip r:embed="rId2"/>
          <a:stretch/>
        </p:blipFill>
        <p:spPr>
          <a:xfrm>
            <a:off x="9000000" y="180000"/>
            <a:ext cx="896760" cy="896760"/>
          </a:xfrm>
          <a:prstGeom prst="rect">
            <a:avLst/>
          </a:prstGeom>
          <a:ln w="36000">
            <a:noFill/>
          </a:ln>
        </p:spPr>
      </p:pic>
      <p:pic>
        <p:nvPicPr>
          <p:cNvPr id="68" name="Рисунок 9" descr=""/>
          <p:cNvPicPr/>
          <p:nvPr/>
        </p:nvPicPr>
        <p:blipFill>
          <a:blip r:embed="rId3"/>
          <a:stretch/>
        </p:blipFill>
        <p:spPr>
          <a:xfrm>
            <a:off x="180000" y="57960"/>
            <a:ext cx="1005480" cy="1018800"/>
          </a:xfrm>
          <a:prstGeom prst="rect">
            <a:avLst/>
          </a:prstGeom>
          <a:ln w="0">
            <a:noFill/>
          </a:ln>
        </p:spPr>
      </p:pic>
      <p:sp>
        <p:nvSpPr>
          <p:cNvPr id="69" name="PlaceHolder 17"/>
          <p:cNvSpPr/>
          <p:nvPr/>
        </p:nvSpPr>
        <p:spPr>
          <a:xfrm>
            <a:off x="540000" y="1260000"/>
            <a:ext cx="4498920" cy="3958920"/>
          </a:xfrm>
          <a:prstGeom prst="rect">
            <a:avLst/>
          </a:prstGeom>
          <a:solidFill>
            <a:schemeClr val="bg2">
              <a:lumMod val="95000"/>
              <a:alpha val="30000"/>
            </a:schemeClr>
          </a:solidFill>
          <a:ln w="36000">
            <a:noFill/>
          </a:ln>
        </p:spPr>
        <p:style>
          <a:lnRef idx="0"/>
          <a:fillRef idx="0"/>
          <a:effectRef idx="0"/>
          <a:fontRef idx="minor"/>
        </p:style>
        <p:txBody>
          <a:bodyPr lIns="18000" rIns="18000" tIns="18000" bIns="18000" anchor="t">
            <a:normAutofit fontScale="93333"/>
          </a:bodyPr>
          <a:p>
            <a:pPr marL="432000" defTabSz="914400">
              <a:lnSpc>
                <a:spcPct val="100000"/>
              </a:lnSpc>
              <a:spcBef>
                <a:spcPts val="1417"/>
              </a:spcBef>
              <a:tabLst>
                <a:tab algn="l" pos="0"/>
              </a:tabLst>
            </a:pPr>
            <a:r>
              <a:rPr b="1" lang="ru-RU" sz="2000" spc="35" strike="noStrike">
                <a:solidFill>
                  <a:schemeClr val="lt2"/>
                </a:solidFill>
                <a:latin typeface="PT Astra Sans"/>
                <a:ea typeface="DejaVu Sans"/>
              </a:rPr>
              <a:t>За 2025 год прошли: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marL="432000" defTabSz="914400">
              <a:lnSpc>
                <a:spcPct val="100000"/>
              </a:lnSpc>
              <a:tabLst>
                <a:tab algn="l" pos="0"/>
              </a:tabLst>
            </a:pPr>
            <a:r>
              <a:rPr b="1" lang="ru-RU" sz="1600" spc="35" strike="noStrike">
                <a:solidFill>
                  <a:schemeClr val="lt2"/>
                </a:solidFill>
                <a:latin typeface="PT Astra Sans"/>
                <a:ea typeface="DejaVu Sans"/>
              </a:rPr>
              <a:t>1. </a:t>
            </a:r>
            <a:r>
              <a:rPr b="0" lang="ru-RU" sz="1600" spc="35" strike="noStrike">
                <a:solidFill>
                  <a:schemeClr val="lt2"/>
                </a:solidFill>
                <a:latin typeface="PT Astra Sans"/>
                <a:ea typeface="DejaVu Sans"/>
              </a:rPr>
              <a:t>Открытые лекции для студентов — </a:t>
            </a:r>
            <a:r>
              <a:rPr b="1" lang="ru-RU" sz="1600" spc="35" strike="noStrike">
                <a:solidFill>
                  <a:schemeClr val="lt2"/>
                </a:solidFill>
                <a:latin typeface="PT Astra Sans"/>
                <a:ea typeface="DejaVu Sans"/>
              </a:rPr>
              <a:t>7</a:t>
            </a:r>
            <a:r>
              <a:rPr b="0" lang="ru-RU" sz="1600" spc="35" strike="noStrike">
                <a:solidFill>
                  <a:schemeClr val="lt2"/>
                </a:solidFill>
                <a:latin typeface="PT Astra Sans"/>
                <a:ea typeface="DejaVu Sans"/>
              </a:rPr>
              <a:t>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432000" defTabSz="914400">
              <a:lnSpc>
                <a:spcPct val="100000"/>
              </a:lnSpc>
              <a:tabLst>
                <a:tab algn="l" pos="0"/>
              </a:tabLst>
            </a:pPr>
            <a:r>
              <a:rPr b="0" lang="ru-RU" sz="1600" spc="35" strike="noStrike">
                <a:solidFill>
                  <a:schemeClr val="lt2"/>
                </a:solidFill>
                <a:latin typeface="PT Astra Sans"/>
                <a:ea typeface="DejaVu Sans"/>
              </a:rPr>
              <a:t>2. Экскурсии для школьников — </a:t>
            </a:r>
            <a:r>
              <a:rPr b="1" lang="ru-RU" sz="1600" spc="35" strike="noStrike">
                <a:solidFill>
                  <a:schemeClr val="lt2"/>
                </a:solidFill>
                <a:latin typeface="PT Astra Sans"/>
                <a:ea typeface="DejaVu Sans"/>
              </a:rPr>
              <a:t>3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432000" defTabSz="914400">
              <a:lnSpc>
                <a:spcPct val="100000"/>
              </a:lnSpc>
              <a:tabLst>
                <a:tab algn="l" pos="0"/>
              </a:tabLst>
            </a:pPr>
            <a:r>
              <a:rPr b="0" lang="ru-RU" sz="1600" spc="35" strike="noStrike">
                <a:solidFill>
                  <a:schemeClr val="lt2"/>
                </a:solidFill>
                <a:latin typeface="PT Astra Sans"/>
                <a:ea typeface="DejaVu Sans"/>
              </a:rPr>
              <a:t>3. Семинары </a:t>
            </a:r>
            <a:r>
              <a:rPr b="0" lang="ru-RU" sz="1600" spc="35" strike="noStrike">
                <a:solidFill>
                  <a:schemeClr val="lt2"/>
                </a:solidFill>
                <a:latin typeface="PT Astra Sans"/>
                <a:ea typeface="DejaVu Sans"/>
              </a:rPr>
              <a:t>—</a:t>
            </a:r>
            <a:br>
              <a:rPr sz="1600"/>
            </a:br>
            <a:br>
              <a:rPr sz="1600"/>
            </a:br>
            <a:r>
              <a:rPr b="0" lang="ru-RU" sz="1600" spc="35" strike="noStrike">
                <a:solidFill>
                  <a:schemeClr val="lt2"/>
                </a:solidFill>
                <a:latin typeface="PT Astra Sans"/>
                <a:ea typeface="DejaVu Sans"/>
              </a:rPr>
              <a:t>Подписано соглашений о сотрудничестве: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432000" indent="-216000" defTabSz="914400">
              <a:lnSpc>
                <a:spcPct val="100000"/>
              </a:lnSpc>
              <a:buClr>
                <a:srgbClr val="ffffff"/>
              </a:buClr>
              <a:buFont typeface="Wingdings" charset="2"/>
              <a:buChar char=""/>
              <a:tabLst>
                <a:tab algn="l" pos="0"/>
              </a:tabLst>
            </a:pPr>
            <a:r>
              <a:rPr b="0" lang="ru-RU" sz="1600" spc="35" strike="noStrike">
                <a:solidFill>
                  <a:schemeClr val="lt2"/>
                </a:solidFill>
                <a:latin typeface="PT Astra Sans"/>
                <a:ea typeface="DejaVu Sans"/>
              </a:rPr>
              <a:t>с Калининградским янтарным комбинатом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432000" indent="-216000" defTabSz="914400">
              <a:lnSpc>
                <a:spcPct val="100000"/>
              </a:lnSpc>
              <a:buClr>
                <a:srgbClr val="ffffff"/>
              </a:buClr>
              <a:buFont typeface="Wingdings" charset="2"/>
              <a:buChar char=""/>
              <a:tabLst>
                <a:tab algn="l" pos="0"/>
              </a:tabLst>
            </a:pPr>
            <a:r>
              <a:rPr b="0" lang="ru-RU" sz="1600" spc="35" strike="noStrike">
                <a:solidFill>
                  <a:schemeClr val="lt2"/>
                </a:solidFill>
                <a:latin typeface="PT Astra Sans"/>
                <a:ea typeface="DejaVu Sans"/>
              </a:rPr>
              <a:t>Центром судебных экспертиз республики Казахстан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432000" indent="-216000" defTabSz="914400">
              <a:lnSpc>
                <a:spcPct val="100000"/>
              </a:lnSpc>
              <a:buClr>
                <a:srgbClr val="ffffff"/>
              </a:buClr>
              <a:buFont typeface="Wingdings" charset="2"/>
              <a:buChar char=""/>
              <a:tabLst>
                <a:tab algn="l" pos="0"/>
              </a:tabLst>
            </a:pPr>
            <a:r>
              <a:rPr b="0" lang="ru-RU" sz="1600" spc="35" strike="noStrike">
                <a:solidFill>
                  <a:schemeClr val="lt2"/>
                </a:solidFill>
                <a:latin typeface="PT Astra Sans"/>
                <a:ea typeface="DejaVu Sans"/>
              </a:rPr>
              <a:t>Судебно-экспертным центром Следственного комитета России.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432000" indent="-216000" defTabSz="914400">
              <a:lnSpc>
                <a:spcPct val="100000"/>
              </a:lnSpc>
              <a:buClr>
                <a:srgbClr val="ffffff"/>
              </a:buClr>
              <a:buFont typeface="Wingdings" charset="2"/>
              <a:buChar char=""/>
              <a:tabLst>
                <a:tab algn="l" pos="0"/>
              </a:tabLst>
            </a:pPr>
            <a:r>
              <a:rPr b="0" lang="ru-RU" sz="1600" spc="35" strike="noStrike">
                <a:solidFill>
                  <a:schemeClr val="lt2"/>
                </a:solidFill>
                <a:latin typeface="PT Astra Sans"/>
                <a:ea typeface="DejaVu Sans"/>
              </a:rPr>
              <a:t>Роскадастром.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432000" indent="-216000" defTabSz="914400">
              <a:lnSpc>
                <a:spcPct val="100000"/>
              </a:lnSpc>
              <a:buClr>
                <a:srgbClr val="ffffff"/>
              </a:buClr>
              <a:buFont typeface="Wingdings" charset="2"/>
              <a:buChar char=""/>
              <a:tabLst>
                <a:tab algn="l" pos="0"/>
              </a:tabLst>
            </a:pPr>
            <a:r>
              <a:rPr b="0" lang="ru-RU" sz="1600" spc="35" strike="noStrike">
                <a:solidFill>
                  <a:schemeClr val="lt2"/>
                </a:solidFill>
                <a:latin typeface="PT Astra Sans"/>
                <a:ea typeface="DejaVu Sans"/>
              </a:rPr>
              <a:t>Российским государственным гуманитарным университетом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432000" indent="-216000" defTabSz="914400">
              <a:lnSpc>
                <a:spcPct val="100000"/>
              </a:lnSpc>
              <a:buClr>
                <a:srgbClr val="ffffff"/>
              </a:buClr>
              <a:buFont typeface="Wingdings" charset="2"/>
              <a:buChar char=""/>
              <a:tabLst>
                <a:tab algn="l" pos="0"/>
              </a:tabLst>
            </a:pPr>
            <a:r>
              <a:rPr b="0" lang="ru-RU" sz="1600" spc="35" strike="noStrike">
                <a:solidFill>
                  <a:schemeClr val="lt2"/>
                </a:solidFill>
                <a:latin typeface="PT Astra Sans"/>
                <a:ea typeface="DejaVu Sans"/>
              </a:rPr>
              <a:t>Российским химико-технологическим университетом имени Д.И. Менделеева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432000" defTabSz="914400">
              <a:lnSpc>
                <a:spcPct val="100000"/>
              </a:lnSpc>
              <a:spcBef>
                <a:spcPts val="1417"/>
              </a:spcBef>
              <a:tabLst>
                <a:tab algn="l" pos="0"/>
              </a:tabLst>
            </a:pP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"/>
          <p:cNvSpPr/>
          <p:nvPr/>
        </p:nvSpPr>
        <p:spPr>
          <a:xfrm>
            <a:off x="1800000" y="180000"/>
            <a:ext cx="6658560" cy="85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1" lang="ru-RU" sz="2600" spc="-1" strike="noStrike">
                <a:solidFill>
                  <a:srgbClr val="ffffff"/>
                </a:solidFill>
                <a:latin typeface="DejaVu Sans"/>
                <a:ea typeface="DejaVu Sans"/>
              </a:rPr>
              <a:t>Итоги работы Центра судебной экспертизы </a:t>
            </a:r>
            <a:endParaRPr b="0" lang="ru-RU" sz="26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71" name="" descr=""/>
          <p:cNvPicPr/>
          <p:nvPr/>
        </p:nvPicPr>
        <p:blipFill>
          <a:blip r:embed="rId4"/>
          <a:stretch/>
        </p:blipFill>
        <p:spPr>
          <a:xfrm>
            <a:off x="5400000" y="1547640"/>
            <a:ext cx="4319640" cy="323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Рисунок 34" descr=""/>
          <p:cNvPicPr/>
          <p:nvPr/>
        </p:nvPicPr>
        <p:blipFill>
          <a:blip r:embed="rId2"/>
          <a:stretch/>
        </p:blipFill>
        <p:spPr>
          <a:xfrm>
            <a:off x="9000000" y="180000"/>
            <a:ext cx="896760" cy="896760"/>
          </a:xfrm>
          <a:prstGeom prst="rect">
            <a:avLst/>
          </a:prstGeom>
          <a:ln w="36000">
            <a:noFill/>
          </a:ln>
        </p:spPr>
      </p:pic>
      <p:pic>
        <p:nvPicPr>
          <p:cNvPr id="73" name="Рисунок 35" descr=""/>
          <p:cNvPicPr/>
          <p:nvPr/>
        </p:nvPicPr>
        <p:blipFill>
          <a:blip r:embed="rId3"/>
          <a:stretch/>
        </p:blipFill>
        <p:spPr>
          <a:xfrm>
            <a:off x="180000" y="57960"/>
            <a:ext cx="1005480" cy="1018800"/>
          </a:xfrm>
          <a:prstGeom prst="rect">
            <a:avLst/>
          </a:prstGeom>
          <a:ln w="0">
            <a:noFill/>
          </a:ln>
        </p:spPr>
      </p:pic>
      <p:sp>
        <p:nvSpPr>
          <p:cNvPr id="74" name="PlaceHolder 11"/>
          <p:cNvSpPr/>
          <p:nvPr/>
        </p:nvSpPr>
        <p:spPr>
          <a:xfrm>
            <a:off x="540000" y="1260000"/>
            <a:ext cx="4498920" cy="3958920"/>
          </a:xfrm>
          <a:prstGeom prst="rect">
            <a:avLst/>
          </a:prstGeom>
          <a:solidFill>
            <a:schemeClr val="bg2">
              <a:lumMod val="95000"/>
              <a:alpha val="30000"/>
            </a:schemeClr>
          </a:solidFill>
          <a:ln w="36000">
            <a:noFill/>
          </a:ln>
        </p:spPr>
        <p:style>
          <a:lnRef idx="0"/>
          <a:fillRef idx="0"/>
          <a:effectRef idx="0"/>
          <a:fontRef idx="minor"/>
        </p:style>
        <p:txBody>
          <a:bodyPr lIns="18000" rIns="18000" tIns="18000" bIns="18000" anchor="t">
            <a:normAutofit/>
          </a:bodyPr>
          <a:p>
            <a:pPr marL="216000" defTabSz="914400">
              <a:lnSpc>
                <a:spcPct val="100000"/>
              </a:lnSpc>
              <a:spcBef>
                <a:spcPts val="1417"/>
              </a:spcBef>
              <a:tabLst>
                <a:tab algn="l" pos="0"/>
              </a:tabLst>
            </a:pPr>
            <a:r>
              <a:rPr b="1" lang="ru-RU" sz="2000" spc="35" strike="noStrike">
                <a:solidFill>
                  <a:schemeClr val="lt2"/>
                </a:solidFill>
                <a:latin typeface="PT Astra Sans"/>
                <a:ea typeface="DejaVu Sans"/>
              </a:rPr>
              <a:t>Подписано соглашений о сотрудничестве:</a:t>
            </a:r>
            <a:br>
              <a:rPr sz="1600"/>
            </a:b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marL="432000" indent="-216000" defTabSz="914400">
              <a:lnSpc>
                <a:spcPct val="100000"/>
              </a:lnSpc>
              <a:buClr>
                <a:srgbClr val="ffffff"/>
              </a:buClr>
              <a:buFont typeface="Wingdings" charset="2"/>
              <a:buChar char=""/>
              <a:tabLst>
                <a:tab algn="l" pos="0"/>
              </a:tabLst>
            </a:pPr>
            <a:r>
              <a:rPr b="0" lang="ru-RU" sz="1600" spc="35" strike="noStrike">
                <a:solidFill>
                  <a:schemeClr val="lt2"/>
                </a:solidFill>
                <a:latin typeface="PT Astra Sans"/>
                <a:ea typeface="DejaVu Sans"/>
              </a:rPr>
              <a:t>с Калининградским янтарным комбинатом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432000" indent="-216000" defTabSz="914400">
              <a:lnSpc>
                <a:spcPct val="100000"/>
              </a:lnSpc>
              <a:buClr>
                <a:srgbClr val="ffffff"/>
              </a:buClr>
              <a:buFont typeface="Wingdings" charset="2"/>
              <a:buChar char=""/>
              <a:tabLst>
                <a:tab algn="l" pos="0"/>
              </a:tabLst>
            </a:pPr>
            <a:r>
              <a:rPr b="0" lang="ru-RU" sz="1600" spc="35" strike="noStrike">
                <a:solidFill>
                  <a:schemeClr val="lt2"/>
                </a:solidFill>
                <a:latin typeface="PT Astra Sans"/>
                <a:ea typeface="DejaVu Sans"/>
              </a:rPr>
              <a:t>Центром судебных экспертиз республики Казахстан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432000" indent="-216000" defTabSz="914400">
              <a:lnSpc>
                <a:spcPct val="100000"/>
              </a:lnSpc>
              <a:buClr>
                <a:srgbClr val="ffffff"/>
              </a:buClr>
              <a:buFont typeface="Wingdings" charset="2"/>
              <a:buChar char=""/>
              <a:tabLst>
                <a:tab algn="l" pos="0"/>
              </a:tabLst>
            </a:pPr>
            <a:r>
              <a:rPr b="0" lang="ru-RU" sz="1600" spc="35" strike="noStrike">
                <a:solidFill>
                  <a:schemeClr val="lt2"/>
                </a:solidFill>
                <a:latin typeface="PT Astra Sans"/>
                <a:ea typeface="DejaVu Sans"/>
              </a:rPr>
              <a:t>Судебно-экспертным центром Следственного комитета России.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432000" indent="-216000" defTabSz="914400">
              <a:lnSpc>
                <a:spcPct val="100000"/>
              </a:lnSpc>
              <a:buClr>
                <a:srgbClr val="ffffff"/>
              </a:buClr>
              <a:buFont typeface="Wingdings" charset="2"/>
              <a:buChar char=""/>
              <a:tabLst>
                <a:tab algn="l" pos="0"/>
              </a:tabLst>
            </a:pPr>
            <a:r>
              <a:rPr b="0" lang="ru-RU" sz="1600" spc="35" strike="noStrike">
                <a:solidFill>
                  <a:schemeClr val="lt2"/>
                </a:solidFill>
                <a:latin typeface="PT Astra Sans"/>
                <a:ea typeface="DejaVu Sans"/>
              </a:rPr>
              <a:t>Роскадастром.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432000" indent="-216000" defTabSz="914400">
              <a:lnSpc>
                <a:spcPct val="100000"/>
              </a:lnSpc>
              <a:buClr>
                <a:srgbClr val="ffffff"/>
              </a:buClr>
              <a:buFont typeface="Wingdings" charset="2"/>
              <a:buChar char=""/>
              <a:tabLst>
                <a:tab algn="l" pos="0"/>
              </a:tabLst>
            </a:pPr>
            <a:r>
              <a:rPr b="0" lang="ru-RU" sz="1600" spc="35" strike="noStrike">
                <a:solidFill>
                  <a:schemeClr val="lt2"/>
                </a:solidFill>
                <a:latin typeface="PT Astra Sans"/>
                <a:ea typeface="DejaVu Sans"/>
              </a:rPr>
              <a:t>Российским государственным гуманитарным университетом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432000" indent="-216000" defTabSz="914400">
              <a:lnSpc>
                <a:spcPct val="100000"/>
              </a:lnSpc>
              <a:buClr>
                <a:srgbClr val="ffffff"/>
              </a:buClr>
              <a:buFont typeface="Wingdings" charset="2"/>
              <a:buChar char=""/>
              <a:tabLst>
                <a:tab algn="l" pos="0"/>
              </a:tabLst>
            </a:pPr>
            <a:r>
              <a:rPr b="0" lang="ru-RU" sz="1600" spc="35" strike="noStrike">
                <a:solidFill>
                  <a:schemeClr val="lt2"/>
                </a:solidFill>
                <a:latin typeface="PT Astra Sans"/>
                <a:ea typeface="DejaVu Sans"/>
              </a:rPr>
              <a:t>Российским химико-технологическим университетом имени Д.И. Менделеева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432000" indent="-216000" defTabSz="914400">
              <a:lnSpc>
                <a:spcPct val="100000"/>
              </a:lnSpc>
              <a:buClr>
                <a:srgbClr val="ffffff"/>
              </a:buClr>
              <a:buFont typeface="Wingdings" charset="2"/>
              <a:buChar char=""/>
              <a:tabLst>
                <a:tab algn="l" pos="0"/>
              </a:tabLst>
            </a:pPr>
            <a:r>
              <a:rPr b="0" lang="ru-RU" sz="1600" spc="35" strike="noStrike">
                <a:solidFill>
                  <a:schemeClr val="lt2"/>
                </a:solidFill>
                <a:latin typeface="PT Astra Sans"/>
                <a:ea typeface="DejaVu Sans"/>
              </a:rPr>
              <a:t>АЛРОСА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432000" defTabSz="914400">
              <a:lnSpc>
                <a:spcPct val="100000"/>
              </a:lnSpc>
              <a:spcBef>
                <a:spcPts val="1417"/>
              </a:spcBef>
              <a:tabLst>
                <a:tab algn="l" pos="0"/>
              </a:tabLst>
            </a:pP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"/>
          <p:cNvSpPr/>
          <p:nvPr/>
        </p:nvSpPr>
        <p:spPr>
          <a:xfrm>
            <a:off x="1800000" y="180000"/>
            <a:ext cx="6658560" cy="85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1" lang="ru-RU" sz="2600" spc="-1" strike="noStrike">
                <a:solidFill>
                  <a:srgbClr val="ffffff"/>
                </a:solidFill>
                <a:latin typeface="DejaVu Sans"/>
                <a:ea typeface="DejaVu Sans"/>
              </a:rPr>
              <a:t>Итоги работы Центра судебной экспертизы </a:t>
            </a:r>
            <a:endParaRPr b="0" lang="ru-RU" sz="26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76" name="" descr=""/>
          <p:cNvPicPr/>
          <p:nvPr/>
        </p:nvPicPr>
        <p:blipFill>
          <a:blip r:embed="rId4"/>
          <a:stretch/>
        </p:blipFill>
        <p:spPr>
          <a:xfrm>
            <a:off x="5220000" y="1800000"/>
            <a:ext cx="4592160" cy="306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Прямоугольник 4"/>
          <p:cNvSpPr/>
          <p:nvPr/>
        </p:nvSpPr>
        <p:spPr>
          <a:xfrm>
            <a:off x="3240000" y="1620000"/>
            <a:ext cx="6297480" cy="2697120"/>
          </a:xfrm>
          <a:prstGeom prst="rect">
            <a:avLst/>
          </a:prstGeom>
          <a:noFill/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93240" rIns="93240" tIns="48240" bIns="48240" anchor="t">
            <a:noAutofit/>
          </a:bodyPr>
          <a:p>
            <a:pPr algn="ctr" defTabSz="914400">
              <a:lnSpc>
                <a:spcPct val="100000"/>
              </a:lnSpc>
            </a:pPr>
            <a:br>
              <a:rPr sz="2800"/>
            </a:br>
            <a:r>
              <a:rPr b="1" lang="ru-RU" sz="2800" spc="-1" strike="noStrike">
                <a:solidFill>
                  <a:srgbClr val="ffffff"/>
                </a:solidFill>
                <a:latin typeface="DejaVu Sans"/>
                <a:ea typeface="DejaVu Sans"/>
              </a:rPr>
              <a:t> </a:t>
            </a:r>
            <a:br>
              <a:rPr sz="2800"/>
            </a:br>
            <a:r>
              <a:rPr b="1" lang="ru-RU" sz="2800" spc="-1" strike="noStrike">
                <a:solidFill>
                  <a:srgbClr val="ffffff"/>
                </a:solidFill>
                <a:latin typeface="DejaVu Sans"/>
                <a:ea typeface="DejaVu Sans"/>
              </a:rPr>
              <a:t>Международная деятельность</a:t>
            </a:r>
            <a:endParaRPr b="0" lang="ru-RU" sz="28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78" name="Рисунок 33" descr=""/>
          <p:cNvPicPr/>
          <p:nvPr/>
        </p:nvPicPr>
        <p:blipFill>
          <a:blip r:embed="rId2"/>
          <a:stretch/>
        </p:blipFill>
        <p:spPr>
          <a:xfrm>
            <a:off x="360000" y="1620000"/>
            <a:ext cx="2661840" cy="2697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Рисунок 27" descr=""/>
          <p:cNvPicPr/>
          <p:nvPr/>
        </p:nvPicPr>
        <p:blipFill>
          <a:blip r:embed="rId2"/>
          <a:stretch/>
        </p:blipFill>
        <p:spPr>
          <a:xfrm>
            <a:off x="9000000" y="180000"/>
            <a:ext cx="896760" cy="896760"/>
          </a:xfrm>
          <a:prstGeom prst="rect">
            <a:avLst/>
          </a:prstGeom>
          <a:ln w="36000">
            <a:noFill/>
          </a:ln>
        </p:spPr>
      </p:pic>
      <p:pic>
        <p:nvPicPr>
          <p:cNvPr id="80" name="Рисунок 28" descr=""/>
          <p:cNvPicPr/>
          <p:nvPr/>
        </p:nvPicPr>
        <p:blipFill>
          <a:blip r:embed="rId3"/>
          <a:stretch/>
        </p:blipFill>
        <p:spPr>
          <a:xfrm>
            <a:off x="180000" y="57960"/>
            <a:ext cx="1005480" cy="1018800"/>
          </a:xfrm>
          <a:prstGeom prst="rect">
            <a:avLst/>
          </a:prstGeom>
          <a:ln w="0">
            <a:noFill/>
          </a:ln>
        </p:spPr>
      </p:pic>
      <p:sp>
        <p:nvSpPr>
          <p:cNvPr id="81" name=""/>
          <p:cNvSpPr/>
          <p:nvPr/>
        </p:nvSpPr>
        <p:spPr>
          <a:xfrm>
            <a:off x="1800000" y="180000"/>
            <a:ext cx="6658560" cy="85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1" lang="ru-RU" sz="2600" spc="-1" strike="noStrike">
                <a:solidFill>
                  <a:srgbClr val="ffffff"/>
                </a:solidFill>
                <a:latin typeface="DejaVu Sans"/>
                <a:ea typeface="DejaVu Sans"/>
              </a:rPr>
              <a:t>Итоги работы Центра судебной экспертизы </a:t>
            </a:r>
            <a:endParaRPr b="0" lang="ru-RU" sz="26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82" name="PlaceHolder 10"/>
          <p:cNvSpPr/>
          <p:nvPr/>
        </p:nvSpPr>
        <p:spPr>
          <a:xfrm>
            <a:off x="720720" y="1260000"/>
            <a:ext cx="4498920" cy="3958920"/>
          </a:xfrm>
          <a:prstGeom prst="rect">
            <a:avLst/>
          </a:prstGeom>
          <a:solidFill>
            <a:schemeClr val="bg2">
              <a:lumMod val="95000"/>
              <a:alpha val="30000"/>
            </a:schemeClr>
          </a:solidFill>
          <a:ln w="36000">
            <a:noFill/>
          </a:ln>
        </p:spPr>
        <p:style>
          <a:lnRef idx="0"/>
          <a:fillRef idx="0"/>
          <a:effectRef idx="0"/>
          <a:fontRef idx="minor"/>
        </p:style>
        <p:txBody>
          <a:bodyPr lIns="18000" rIns="18000" tIns="18000" bIns="18000" anchor="t">
            <a:normAutofit/>
          </a:bodyPr>
          <a:p>
            <a:pPr marL="144000" defTabSz="914400">
              <a:lnSpc>
                <a:spcPct val="100000"/>
              </a:lnSpc>
              <a:spcBef>
                <a:spcPts val="1417"/>
              </a:spcBef>
              <a:tabLst>
                <a:tab algn="l" pos="0"/>
              </a:tabLst>
            </a:pPr>
            <a:r>
              <a:rPr b="1" lang="ru-RU" sz="2000" spc="35" strike="noStrike">
                <a:solidFill>
                  <a:schemeClr val="lt2"/>
                </a:solidFill>
                <a:latin typeface="PT Astra Sans"/>
                <a:ea typeface="DejaVu Sans"/>
              </a:rPr>
              <a:t>Международное сотрудничество: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marL="432000" defTabSz="914400">
              <a:lnSpc>
                <a:spcPct val="100000"/>
              </a:lnSpc>
              <a:tabLst>
                <a:tab algn="l" pos="0"/>
              </a:tabLst>
            </a:pPr>
            <a:r>
              <a:rPr b="0" lang="ru-RU" sz="1600" spc="35" strike="noStrike">
                <a:solidFill>
                  <a:schemeClr val="lt2"/>
                </a:solidFill>
                <a:latin typeface="PT Astra Sans"/>
                <a:ea typeface="DejaVu Sans"/>
              </a:rPr>
              <a:t>Обучение —  3 делегации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432000" defTabSz="914400">
              <a:lnSpc>
                <a:spcPct val="100000"/>
              </a:lnSpc>
              <a:tabLst>
                <a:tab algn="l" pos="0"/>
              </a:tabLst>
            </a:pP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432000" defTabSz="914400">
              <a:lnSpc>
                <a:spcPct val="100000"/>
              </a:lnSpc>
              <a:tabLst>
                <a:tab algn="l" pos="0"/>
              </a:tabLst>
            </a:pP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144000" defTabSz="914400">
              <a:lnSpc>
                <a:spcPct val="100000"/>
              </a:lnSpc>
              <a:tabLst>
                <a:tab algn="l" pos="0"/>
              </a:tabLst>
            </a:pPr>
            <a:r>
              <a:rPr b="1" lang="ru-RU" sz="1600" spc="35" strike="noStrike">
                <a:solidFill>
                  <a:schemeClr val="lt2"/>
                </a:solidFill>
                <a:latin typeface="PT Astra Sans"/>
                <a:ea typeface="DejaVu Sans"/>
              </a:rPr>
              <a:t>Взаимодействие с иностранными партнерами: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432000" indent="-216000" defTabSz="914400">
              <a:lnSpc>
                <a:spcPct val="100000"/>
              </a:lnSpc>
              <a:buClr>
                <a:srgbClr val="ffffff"/>
              </a:buClr>
              <a:buFont typeface="Wingdings" charset="2"/>
              <a:buChar char=""/>
              <a:tabLst>
                <a:tab algn="l" pos="0"/>
              </a:tabLst>
            </a:pPr>
            <a:r>
              <a:rPr b="0" lang="ru-RU" sz="1600" spc="35" strike="noStrike">
                <a:solidFill>
                  <a:schemeClr val="lt2"/>
                </a:solidFill>
                <a:latin typeface="PT Astra Sans"/>
                <a:ea typeface="DejaVu Sans"/>
              </a:rPr>
              <a:t>Белоруссия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432000" indent="-216000" defTabSz="914400">
              <a:lnSpc>
                <a:spcPct val="100000"/>
              </a:lnSpc>
              <a:buClr>
                <a:srgbClr val="ffffff"/>
              </a:buClr>
              <a:buFont typeface="Wingdings" charset="2"/>
              <a:buChar char=""/>
              <a:tabLst>
                <a:tab algn="l" pos="0"/>
              </a:tabLst>
            </a:pPr>
            <a:r>
              <a:rPr b="0" lang="ru-RU" sz="1600" spc="35" strike="noStrike">
                <a:solidFill>
                  <a:schemeClr val="lt2"/>
                </a:solidFill>
                <a:latin typeface="PT Astra Sans"/>
                <a:ea typeface="DejaVu Sans"/>
              </a:rPr>
              <a:t>Монголия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432000" indent="-216000" defTabSz="914400">
              <a:lnSpc>
                <a:spcPct val="100000"/>
              </a:lnSpc>
              <a:buClr>
                <a:srgbClr val="ffffff"/>
              </a:buClr>
              <a:buFont typeface="Wingdings" charset="2"/>
              <a:buChar char=""/>
              <a:tabLst>
                <a:tab algn="l" pos="0"/>
              </a:tabLst>
            </a:pPr>
            <a:r>
              <a:rPr b="0" lang="ru-RU" sz="1600" spc="35" strike="noStrike">
                <a:solidFill>
                  <a:schemeClr val="lt2"/>
                </a:solidFill>
                <a:latin typeface="PT Astra Sans"/>
                <a:ea typeface="DejaVu Sans"/>
              </a:rPr>
              <a:t>Абхазия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432000" indent="-216000" defTabSz="914400">
              <a:lnSpc>
                <a:spcPct val="100000"/>
              </a:lnSpc>
              <a:buClr>
                <a:srgbClr val="ffffff"/>
              </a:buClr>
              <a:buFont typeface="Wingdings" charset="2"/>
              <a:buChar char=""/>
              <a:tabLst>
                <a:tab algn="l" pos="0"/>
              </a:tabLst>
            </a:pPr>
            <a:r>
              <a:rPr b="0" lang="ru-RU" sz="1600" spc="35" strike="noStrike">
                <a:solidFill>
                  <a:schemeClr val="lt2"/>
                </a:solidFill>
                <a:latin typeface="PT Astra Sans"/>
                <a:ea typeface="DejaVu Sans"/>
              </a:rPr>
              <a:t>Казахстан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432000" indent="-216000" defTabSz="914400">
              <a:lnSpc>
                <a:spcPct val="100000"/>
              </a:lnSpc>
              <a:buClr>
                <a:srgbClr val="ffffff"/>
              </a:buClr>
              <a:buFont typeface="Wingdings" charset="2"/>
              <a:buChar char=""/>
              <a:tabLst>
                <a:tab algn="l" pos="0"/>
              </a:tabLst>
            </a:pPr>
            <a:r>
              <a:rPr b="0" lang="ru-RU" sz="1600" spc="35" strike="noStrike">
                <a:solidFill>
                  <a:schemeClr val="lt2"/>
                </a:solidFill>
                <a:latin typeface="PT Astra Sans"/>
                <a:ea typeface="DejaVu Sans"/>
              </a:rPr>
              <a:t>Армения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180000" defTabSz="914400">
              <a:lnSpc>
                <a:spcPct val="100000"/>
              </a:lnSpc>
              <a:tabLst>
                <a:tab algn="l" pos="0"/>
              </a:tabLst>
            </a:pP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180000" defTabSz="914400">
              <a:lnSpc>
                <a:spcPct val="100000"/>
              </a:lnSpc>
              <a:tabLst>
                <a:tab algn="l" pos="0"/>
              </a:tabLst>
            </a:pP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432000" defTabSz="914400">
              <a:lnSpc>
                <a:spcPct val="100000"/>
              </a:lnSpc>
              <a:spcBef>
                <a:spcPts val="1417"/>
              </a:spcBef>
              <a:tabLst>
                <a:tab algn="l" pos="0"/>
              </a:tabLst>
            </a:pP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3" name="" descr=""/>
          <p:cNvPicPr/>
          <p:nvPr/>
        </p:nvPicPr>
        <p:blipFill>
          <a:blip r:embed="rId4"/>
          <a:stretch/>
        </p:blipFill>
        <p:spPr>
          <a:xfrm>
            <a:off x="5400000" y="1620000"/>
            <a:ext cx="4429800" cy="2952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Рисунок 29" descr=""/>
          <p:cNvPicPr/>
          <p:nvPr/>
        </p:nvPicPr>
        <p:blipFill>
          <a:blip r:embed="rId2"/>
          <a:stretch/>
        </p:blipFill>
        <p:spPr>
          <a:xfrm>
            <a:off x="9000000" y="180000"/>
            <a:ext cx="896760" cy="896760"/>
          </a:xfrm>
          <a:prstGeom prst="rect">
            <a:avLst/>
          </a:prstGeom>
          <a:ln w="36000">
            <a:noFill/>
          </a:ln>
        </p:spPr>
      </p:pic>
      <p:pic>
        <p:nvPicPr>
          <p:cNvPr id="85" name="Рисунок 30" descr=""/>
          <p:cNvPicPr/>
          <p:nvPr/>
        </p:nvPicPr>
        <p:blipFill>
          <a:blip r:embed="rId3"/>
          <a:stretch/>
        </p:blipFill>
        <p:spPr>
          <a:xfrm>
            <a:off x="180000" y="57960"/>
            <a:ext cx="1005480" cy="1018800"/>
          </a:xfrm>
          <a:prstGeom prst="rect">
            <a:avLst/>
          </a:prstGeom>
          <a:ln w="0">
            <a:noFill/>
          </a:ln>
        </p:spPr>
      </p:pic>
      <p:sp>
        <p:nvSpPr>
          <p:cNvPr id="86" name=""/>
          <p:cNvSpPr/>
          <p:nvPr/>
        </p:nvSpPr>
        <p:spPr>
          <a:xfrm>
            <a:off x="1800000" y="180000"/>
            <a:ext cx="6658560" cy="85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1" lang="ru-RU" sz="2600" spc="-1" strike="noStrike">
                <a:solidFill>
                  <a:srgbClr val="ffffff"/>
                </a:solidFill>
                <a:latin typeface="DejaVu Sans"/>
                <a:ea typeface="DejaVu Sans"/>
              </a:rPr>
              <a:t>Итоги работы Центра судебной экспертизы </a:t>
            </a:r>
            <a:endParaRPr b="0" lang="ru-RU" sz="26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87" name="PlaceHolder 8"/>
          <p:cNvSpPr/>
          <p:nvPr/>
        </p:nvSpPr>
        <p:spPr>
          <a:xfrm>
            <a:off x="5040720" y="1260000"/>
            <a:ext cx="4498920" cy="3958920"/>
          </a:xfrm>
          <a:prstGeom prst="rect">
            <a:avLst/>
          </a:prstGeom>
          <a:solidFill>
            <a:schemeClr val="bg2">
              <a:lumMod val="95000"/>
              <a:alpha val="30000"/>
            </a:schemeClr>
          </a:solidFill>
          <a:ln w="36000">
            <a:noFill/>
          </a:ln>
        </p:spPr>
        <p:style>
          <a:lnRef idx="0"/>
          <a:fillRef idx="0"/>
          <a:effectRef idx="0"/>
          <a:fontRef idx="minor"/>
        </p:style>
        <p:txBody>
          <a:bodyPr lIns="18000" rIns="18000" tIns="18000" bIns="18000" anchor="t">
            <a:normAutofit/>
          </a:bodyPr>
          <a:p>
            <a:pPr marL="144000" defTabSz="914400">
              <a:lnSpc>
                <a:spcPct val="100000"/>
              </a:lnSpc>
              <a:spcBef>
                <a:spcPts val="1417"/>
              </a:spcBef>
              <a:tabLst>
                <a:tab algn="l" pos="0"/>
              </a:tabLst>
            </a:pPr>
            <a:r>
              <a:rPr b="1" lang="ru-RU" sz="1600" spc="35" strike="noStrike">
                <a:solidFill>
                  <a:schemeClr val="lt2"/>
                </a:solidFill>
                <a:latin typeface="PT Astra Sans"/>
                <a:ea typeface="DejaVu Sans"/>
              </a:rPr>
              <a:t>Проведено мероприятий для сотрудников: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144000" indent="-216000" defTabSz="9144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Font typeface="Wingdings" charset="2"/>
              <a:buChar char=""/>
              <a:tabLst>
                <a:tab algn="l" pos="0"/>
              </a:tabLst>
            </a:pPr>
            <a:r>
              <a:rPr b="0" lang="ru-RU" sz="1600" spc="35" strike="noStrike">
                <a:solidFill>
                  <a:schemeClr val="lt2"/>
                </a:solidFill>
                <a:latin typeface="PT Astra Sans"/>
                <a:ea typeface="DejaVu Sans"/>
              </a:rPr>
              <a:t>8 марта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144000" indent="-216000" defTabSz="9144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Font typeface="Wingdings" charset="2"/>
              <a:buChar char=""/>
              <a:tabLst>
                <a:tab algn="l" pos="0"/>
              </a:tabLst>
            </a:pPr>
            <a:r>
              <a:rPr b="0" lang="ru-RU" sz="1600" spc="35" strike="noStrike">
                <a:solidFill>
                  <a:schemeClr val="lt2"/>
                </a:solidFill>
                <a:latin typeface="PT Astra Sans"/>
                <a:ea typeface="DejaVu Sans"/>
              </a:rPr>
              <a:t>9 мая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144000" indent="-216000" defTabSz="9144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Font typeface="Wingdings" charset="2"/>
              <a:buChar char=""/>
              <a:tabLst>
                <a:tab algn="l" pos="0"/>
              </a:tabLst>
            </a:pPr>
            <a:r>
              <a:rPr b="0" lang="ru-RU" sz="1600" spc="35" strike="noStrike">
                <a:solidFill>
                  <a:schemeClr val="lt2"/>
                </a:solidFill>
                <a:latin typeface="PT Astra Sans"/>
                <a:ea typeface="DejaVu Sans"/>
              </a:rPr>
              <a:t>День эксперта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144000" indent="-216000" defTabSz="9144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Font typeface="Wingdings" charset="2"/>
              <a:buChar char=""/>
              <a:tabLst>
                <a:tab algn="l" pos="0"/>
              </a:tabLst>
            </a:pPr>
            <a:r>
              <a:rPr b="0" lang="ru-RU" sz="1600" spc="35" strike="noStrike">
                <a:solidFill>
                  <a:schemeClr val="lt2"/>
                </a:solidFill>
                <a:latin typeface="PT Astra Sans"/>
                <a:ea typeface="DejaVu Sans"/>
              </a:rPr>
              <a:t>Футбольный турнир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144000" indent="-216000" defTabSz="9144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Font typeface="Wingdings" charset="2"/>
              <a:buChar char=""/>
              <a:tabLst>
                <a:tab algn="l" pos="0"/>
              </a:tabLst>
            </a:pPr>
            <a:r>
              <a:rPr b="0" lang="ru-RU" sz="1600" spc="35" strike="noStrike">
                <a:solidFill>
                  <a:schemeClr val="lt2"/>
                </a:solidFill>
                <a:latin typeface="PT Astra Sans"/>
                <a:ea typeface="DejaVu Sans"/>
              </a:rPr>
              <a:t>Празднование Нового года</a:t>
            </a:r>
            <a:r>
              <a:rPr b="1" lang="ru-RU" sz="1600" spc="35" strike="noStrike">
                <a:solidFill>
                  <a:schemeClr val="lt2"/>
                </a:solidFill>
                <a:latin typeface="PT Astra Sans"/>
                <a:ea typeface="DejaVu Sans"/>
              </a:rPr>
              <a:t>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432000" defTabSz="914400">
              <a:lnSpc>
                <a:spcPct val="100000"/>
              </a:lnSpc>
              <a:spcBef>
                <a:spcPts val="1417"/>
              </a:spcBef>
              <a:tabLst>
                <a:tab algn="l" pos="0"/>
              </a:tabLst>
            </a:pP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8" name="" descr=""/>
          <p:cNvPicPr/>
          <p:nvPr/>
        </p:nvPicPr>
        <p:blipFill>
          <a:blip r:embed="rId4"/>
          <a:stretch/>
        </p:blipFill>
        <p:spPr>
          <a:xfrm>
            <a:off x="515880" y="1440000"/>
            <a:ext cx="4163760" cy="3122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Рисунок 21" descr=""/>
          <p:cNvPicPr/>
          <p:nvPr/>
        </p:nvPicPr>
        <p:blipFill>
          <a:blip r:embed="rId2"/>
          <a:stretch/>
        </p:blipFill>
        <p:spPr>
          <a:xfrm>
            <a:off x="9000000" y="180000"/>
            <a:ext cx="896760" cy="896760"/>
          </a:xfrm>
          <a:prstGeom prst="rect">
            <a:avLst/>
          </a:prstGeom>
          <a:ln w="36000">
            <a:noFill/>
          </a:ln>
        </p:spPr>
      </p:pic>
      <p:pic>
        <p:nvPicPr>
          <p:cNvPr id="90" name="Рисунок 22" descr=""/>
          <p:cNvPicPr/>
          <p:nvPr/>
        </p:nvPicPr>
        <p:blipFill>
          <a:blip r:embed="rId3"/>
          <a:stretch/>
        </p:blipFill>
        <p:spPr>
          <a:xfrm>
            <a:off x="180000" y="57960"/>
            <a:ext cx="1005480" cy="1018800"/>
          </a:xfrm>
          <a:prstGeom prst="rect">
            <a:avLst/>
          </a:prstGeom>
          <a:ln w="0">
            <a:noFill/>
          </a:ln>
        </p:spPr>
      </p:pic>
      <p:sp>
        <p:nvSpPr>
          <p:cNvPr id="91" name="PlaceHolder 6"/>
          <p:cNvSpPr/>
          <p:nvPr/>
        </p:nvSpPr>
        <p:spPr>
          <a:xfrm>
            <a:off x="540000" y="1260000"/>
            <a:ext cx="4498920" cy="4138920"/>
          </a:xfrm>
          <a:prstGeom prst="rect">
            <a:avLst/>
          </a:prstGeom>
          <a:solidFill>
            <a:schemeClr val="bg2">
              <a:lumMod val="95000"/>
              <a:alpha val="30000"/>
            </a:schemeClr>
          </a:solidFill>
          <a:ln w="36000">
            <a:noFill/>
          </a:ln>
        </p:spPr>
        <p:style>
          <a:lnRef idx="0"/>
          <a:fillRef idx="0"/>
          <a:effectRef idx="0"/>
          <a:fontRef idx="minor"/>
        </p:style>
        <p:txBody>
          <a:bodyPr lIns="18000" rIns="18000" tIns="18000" bIns="18000" anchor="t">
            <a:normAutofit/>
          </a:bodyPr>
          <a:p>
            <a:pPr marL="432000" defTabSz="914400">
              <a:lnSpc>
                <a:spcPct val="100000"/>
              </a:lnSpc>
              <a:spcBef>
                <a:spcPts val="1417"/>
              </a:spcBef>
              <a:tabLst>
                <a:tab algn="l" pos="0"/>
              </a:tabLst>
            </a:pPr>
            <a:r>
              <a:rPr b="1" lang="ru-RU" sz="2000" spc="35" strike="noStrike">
                <a:solidFill>
                  <a:schemeClr val="lt2"/>
                </a:solidFill>
                <a:latin typeface="PT Astra Sans"/>
                <a:ea typeface="DejaVu Sans"/>
              </a:rPr>
              <a:t>Центр посетили: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marL="432000" defTabSz="914400">
              <a:lnSpc>
                <a:spcPct val="100000"/>
              </a:lnSpc>
              <a:tabLst>
                <a:tab algn="l" pos="0"/>
              </a:tabLst>
            </a:pPr>
            <a:r>
              <a:rPr b="0" lang="ru-RU" sz="1600" spc="35" strike="noStrike">
                <a:solidFill>
                  <a:schemeClr val="lt2"/>
                </a:solidFill>
                <a:latin typeface="PT Astra Sans"/>
                <a:ea typeface="DejaVu Sans"/>
              </a:rPr>
              <a:t>Заместитель председателя Совета безопасности РФ Дмитрий Медведев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432000" defTabSz="914400">
              <a:lnSpc>
                <a:spcPct val="100000"/>
              </a:lnSpc>
              <a:tabLst>
                <a:tab algn="l" pos="0"/>
              </a:tabLst>
            </a:pPr>
            <a:r>
              <a:rPr b="0" lang="ru-RU" sz="1600" spc="35" strike="noStrike">
                <a:solidFill>
                  <a:schemeClr val="lt2"/>
                </a:solidFill>
                <a:latin typeface="PT Astra Sans"/>
                <a:ea typeface="DejaVu Sans"/>
              </a:rPr>
              <a:t>Заместитель начальника Управления делами Президента РФ Алексей Михеев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432000" defTabSz="914400">
              <a:lnSpc>
                <a:spcPct val="100000"/>
              </a:lnSpc>
              <a:tabLst>
                <a:tab algn="l" pos="0"/>
              </a:tabLst>
            </a:pPr>
            <a:r>
              <a:rPr b="0" lang="ru-RU" sz="1600" spc="35" strike="noStrike">
                <a:solidFill>
                  <a:schemeClr val="lt2"/>
                </a:solidFill>
                <a:latin typeface="PT Astra Sans"/>
                <a:ea typeface="DejaVu Sans"/>
              </a:rPr>
              <a:t>Двухкратная олимпийская чемпионка, первый заместитель начальника ЦСКА (ФАУ МО РФ ЦСКА), полковник Светлана Хоркина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432000" defTabSz="914400">
              <a:lnSpc>
                <a:spcPct val="100000"/>
              </a:lnSpc>
              <a:tabLst>
                <a:tab algn="l" pos="0"/>
              </a:tabLst>
            </a:pPr>
            <a:r>
              <a:rPr b="0" lang="ru-RU" sz="1600" spc="35" strike="noStrike">
                <a:solidFill>
                  <a:schemeClr val="lt2"/>
                </a:solidFill>
                <a:latin typeface="PT Astra Sans"/>
                <a:ea typeface="DejaVu Sans"/>
              </a:rPr>
              <a:t>Сенатор от Калининградской области в Совете Федерации Российской Федерации Александр Ярошук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432000" defTabSz="914400">
              <a:lnSpc>
                <a:spcPct val="100000"/>
              </a:lnSpc>
              <a:tabLst>
                <a:tab algn="l" pos="0"/>
              </a:tabLst>
            </a:pPr>
            <a:r>
              <a:rPr b="0" lang="ru-RU" sz="1600" spc="35" strike="noStrike">
                <a:solidFill>
                  <a:schemeClr val="lt2"/>
                </a:solidFill>
                <a:latin typeface="PT Astra Sans"/>
                <a:ea typeface="DejaVu Sans"/>
              </a:rPr>
              <a:t>Президент ГК «Тяжмаш» Сергей Трифонов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432000" defTabSz="914400">
              <a:lnSpc>
                <a:spcPct val="100000"/>
              </a:lnSpc>
              <a:tabLst>
                <a:tab algn="l" pos="0"/>
              </a:tabLst>
            </a:pPr>
            <a:r>
              <a:rPr b="0" lang="ru-RU" sz="1600" spc="35" strike="noStrike">
                <a:solidFill>
                  <a:schemeClr val="lt2"/>
                </a:solidFill>
                <a:latin typeface="PT Astra Sans"/>
                <a:ea typeface="DejaVu Sans"/>
              </a:rPr>
              <a:t>Руководитель ГК «Остров» Игорь Шаповалов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432000" defTabSz="914400">
              <a:lnSpc>
                <a:spcPct val="100000"/>
              </a:lnSpc>
              <a:tabLst>
                <a:tab algn="l" pos="0"/>
              </a:tabLst>
            </a:pP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432000" defTabSz="914400">
              <a:lnSpc>
                <a:spcPct val="100000"/>
              </a:lnSpc>
              <a:spcBef>
                <a:spcPts val="1417"/>
              </a:spcBef>
              <a:tabLst>
                <a:tab algn="l" pos="0"/>
              </a:tabLst>
            </a:pP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"/>
          <p:cNvSpPr/>
          <p:nvPr/>
        </p:nvSpPr>
        <p:spPr>
          <a:xfrm>
            <a:off x="1800000" y="180000"/>
            <a:ext cx="6658560" cy="85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1" lang="ru-RU" sz="2600" spc="-1" strike="noStrike">
                <a:solidFill>
                  <a:srgbClr val="ffffff"/>
                </a:solidFill>
                <a:latin typeface="DejaVu Sans"/>
                <a:ea typeface="DejaVu Sans"/>
              </a:rPr>
              <a:t>Итоги работы Центра судебной экспертизы </a:t>
            </a:r>
            <a:endParaRPr b="0" lang="ru-RU" sz="26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93" name="" descr=""/>
          <p:cNvPicPr/>
          <p:nvPr/>
        </p:nvPicPr>
        <p:blipFill>
          <a:blip r:embed="rId4"/>
          <a:stretch/>
        </p:blipFill>
        <p:spPr>
          <a:xfrm>
            <a:off x="5220000" y="1620000"/>
            <a:ext cx="4677480" cy="3119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Рисунок 25" descr=""/>
          <p:cNvPicPr/>
          <p:nvPr/>
        </p:nvPicPr>
        <p:blipFill>
          <a:blip r:embed="rId2"/>
          <a:stretch/>
        </p:blipFill>
        <p:spPr>
          <a:xfrm>
            <a:off x="9000000" y="180000"/>
            <a:ext cx="896760" cy="896760"/>
          </a:xfrm>
          <a:prstGeom prst="rect">
            <a:avLst/>
          </a:prstGeom>
          <a:ln w="36000">
            <a:noFill/>
          </a:ln>
        </p:spPr>
      </p:pic>
      <p:pic>
        <p:nvPicPr>
          <p:cNvPr id="95" name="Рисунок 26" descr=""/>
          <p:cNvPicPr/>
          <p:nvPr/>
        </p:nvPicPr>
        <p:blipFill>
          <a:blip r:embed="rId3"/>
          <a:stretch/>
        </p:blipFill>
        <p:spPr>
          <a:xfrm>
            <a:off x="180000" y="57960"/>
            <a:ext cx="1005480" cy="1018800"/>
          </a:xfrm>
          <a:prstGeom prst="rect">
            <a:avLst/>
          </a:prstGeom>
          <a:ln w="0">
            <a:noFill/>
          </a:ln>
        </p:spPr>
      </p:pic>
      <p:sp>
        <p:nvSpPr>
          <p:cNvPr id="96" name="PlaceHolder 12"/>
          <p:cNvSpPr/>
          <p:nvPr/>
        </p:nvSpPr>
        <p:spPr>
          <a:xfrm>
            <a:off x="900000" y="1260000"/>
            <a:ext cx="6659640" cy="1619640"/>
          </a:xfrm>
          <a:prstGeom prst="rect">
            <a:avLst/>
          </a:prstGeom>
          <a:solidFill>
            <a:schemeClr val="bg2">
              <a:lumMod val="95000"/>
              <a:alpha val="30000"/>
            </a:schemeClr>
          </a:solidFill>
          <a:ln w="36000">
            <a:noFill/>
          </a:ln>
        </p:spPr>
        <p:style>
          <a:lnRef idx="0"/>
          <a:fillRef idx="0"/>
          <a:effectRef idx="0"/>
          <a:fontRef idx="minor"/>
        </p:style>
        <p:txBody>
          <a:bodyPr lIns="18000" rIns="18000" tIns="18000" bIns="18000" anchor="t">
            <a:normAutofit/>
          </a:bodyPr>
          <a:p>
            <a:pPr marL="252000" defTabSz="914400">
              <a:lnSpc>
                <a:spcPct val="100000"/>
              </a:lnSpc>
              <a:spcBef>
                <a:spcPts val="1417"/>
              </a:spcBef>
              <a:tabLst>
                <a:tab algn="l" pos="0"/>
              </a:tabLst>
            </a:pPr>
            <a:r>
              <a:rPr b="1" lang="ru-RU" sz="2000" spc="35" strike="noStrike">
                <a:solidFill>
                  <a:schemeClr val="lt2"/>
                </a:solidFill>
                <a:latin typeface="PT Astra Sans"/>
                <a:ea typeface="DejaVu Sans"/>
              </a:rPr>
              <a:t>Международные мероприятия: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marL="252000" defTabSz="914400">
              <a:lnSpc>
                <a:spcPct val="100000"/>
              </a:lnSpc>
              <a:tabLst>
                <a:tab algn="l" pos="0"/>
              </a:tabLst>
            </a:pP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marL="252000" defTabSz="914400">
              <a:lnSpc>
                <a:spcPct val="100000"/>
              </a:lnSpc>
              <a:tabLst>
                <a:tab algn="l" pos="0"/>
              </a:tabLst>
            </a:pPr>
            <a:r>
              <a:rPr b="0" lang="ru-RU" sz="2000" spc="35" strike="noStrike">
                <a:solidFill>
                  <a:schemeClr val="lt2"/>
                </a:solidFill>
                <a:latin typeface="PT Astra Sans"/>
                <a:ea typeface="DejaVu Sans"/>
              </a:rPr>
              <a:t>Петербургский международный юридический форум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marL="252000" defTabSz="914400">
              <a:lnSpc>
                <a:spcPct val="100000"/>
              </a:lnSpc>
              <a:tabLst>
                <a:tab algn="l" pos="0"/>
              </a:tabLst>
            </a:pP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marL="432000" defTabSz="914400">
              <a:lnSpc>
                <a:spcPct val="100000"/>
              </a:lnSpc>
              <a:tabLst>
                <a:tab algn="l" pos="0"/>
              </a:tabLst>
            </a:pP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432000" defTabSz="914400">
              <a:lnSpc>
                <a:spcPct val="100000"/>
              </a:lnSpc>
              <a:spcBef>
                <a:spcPts val="1417"/>
              </a:spcBef>
              <a:tabLst>
                <a:tab algn="l" pos="0"/>
              </a:tabLst>
            </a:pP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"/>
          <p:cNvSpPr/>
          <p:nvPr/>
        </p:nvSpPr>
        <p:spPr>
          <a:xfrm>
            <a:off x="1800000" y="180000"/>
            <a:ext cx="6658560" cy="85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1" lang="ru-RU" sz="2600" spc="-1" strike="noStrike">
                <a:solidFill>
                  <a:srgbClr val="ffffff"/>
                </a:solidFill>
                <a:latin typeface="DejaVu Sans"/>
                <a:ea typeface="DejaVu Sans"/>
              </a:rPr>
              <a:t>Итоги работы Центра судебной экспертизы </a:t>
            </a:r>
            <a:endParaRPr b="0" lang="ru-RU" sz="26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98" name="" descr=""/>
          <p:cNvPicPr/>
          <p:nvPr/>
        </p:nvPicPr>
        <p:blipFill>
          <a:blip r:embed="rId4"/>
          <a:stretch/>
        </p:blipFill>
        <p:spPr>
          <a:xfrm>
            <a:off x="7749720" y="1620000"/>
            <a:ext cx="1969920" cy="3059640"/>
          </a:xfrm>
          <a:prstGeom prst="rect">
            <a:avLst/>
          </a:prstGeom>
          <a:ln w="0">
            <a:noFill/>
          </a:ln>
        </p:spPr>
      </p:pic>
      <p:pic>
        <p:nvPicPr>
          <p:cNvPr id="99" name="" descr=""/>
          <p:cNvPicPr/>
          <p:nvPr/>
        </p:nvPicPr>
        <p:blipFill>
          <a:blip r:embed="rId5"/>
          <a:stretch/>
        </p:blipFill>
        <p:spPr>
          <a:xfrm>
            <a:off x="515880" y="2952000"/>
            <a:ext cx="3263760" cy="2447640"/>
          </a:xfrm>
          <a:prstGeom prst="rect">
            <a:avLst/>
          </a:prstGeom>
          <a:ln w="0">
            <a:noFill/>
          </a:ln>
        </p:spPr>
      </p:pic>
      <p:pic>
        <p:nvPicPr>
          <p:cNvPr id="100" name="" descr=""/>
          <p:cNvPicPr/>
          <p:nvPr/>
        </p:nvPicPr>
        <p:blipFill>
          <a:blip r:embed="rId6"/>
          <a:stretch/>
        </p:blipFill>
        <p:spPr>
          <a:xfrm>
            <a:off x="4279680" y="2939760"/>
            <a:ext cx="3279960" cy="2459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Рисунок 39" descr=""/>
          <p:cNvPicPr/>
          <p:nvPr/>
        </p:nvPicPr>
        <p:blipFill>
          <a:blip r:embed="rId2"/>
          <a:stretch/>
        </p:blipFill>
        <p:spPr>
          <a:xfrm>
            <a:off x="9000000" y="180000"/>
            <a:ext cx="896760" cy="896760"/>
          </a:xfrm>
          <a:prstGeom prst="rect">
            <a:avLst/>
          </a:prstGeom>
          <a:ln w="36000">
            <a:noFill/>
          </a:ln>
        </p:spPr>
      </p:pic>
      <p:pic>
        <p:nvPicPr>
          <p:cNvPr id="102" name="Рисунок 40" descr=""/>
          <p:cNvPicPr/>
          <p:nvPr/>
        </p:nvPicPr>
        <p:blipFill>
          <a:blip r:embed="rId3"/>
          <a:stretch/>
        </p:blipFill>
        <p:spPr>
          <a:xfrm>
            <a:off x="180000" y="57960"/>
            <a:ext cx="1005480" cy="1018800"/>
          </a:xfrm>
          <a:prstGeom prst="rect">
            <a:avLst/>
          </a:prstGeom>
          <a:ln w="0">
            <a:noFill/>
          </a:ln>
        </p:spPr>
      </p:pic>
      <p:sp>
        <p:nvSpPr>
          <p:cNvPr id="103" name="PlaceHolder 38"/>
          <p:cNvSpPr/>
          <p:nvPr/>
        </p:nvSpPr>
        <p:spPr>
          <a:xfrm>
            <a:off x="900000" y="1260000"/>
            <a:ext cx="6299640" cy="1259640"/>
          </a:xfrm>
          <a:prstGeom prst="rect">
            <a:avLst/>
          </a:prstGeom>
          <a:solidFill>
            <a:schemeClr val="bg2">
              <a:lumMod val="95000"/>
              <a:alpha val="30000"/>
            </a:schemeClr>
          </a:solidFill>
          <a:ln w="36000">
            <a:noFill/>
          </a:ln>
        </p:spPr>
        <p:style>
          <a:lnRef idx="0"/>
          <a:fillRef idx="0"/>
          <a:effectRef idx="0"/>
          <a:fontRef idx="minor"/>
        </p:style>
        <p:txBody>
          <a:bodyPr lIns="18000" rIns="18000" tIns="18000" bIns="18000" anchor="t">
            <a:normAutofit/>
          </a:bodyPr>
          <a:p>
            <a:pPr marL="432000" defTabSz="914400">
              <a:lnSpc>
                <a:spcPct val="100000"/>
              </a:lnSpc>
              <a:tabLst>
                <a:tab algn="l" pos="0"/>
              </a:tabLst>
            </a:pPr>
            <a:r>
              <a:rPr b="1" lang="ru-RU" sz="2000" spc="35" strike="noStrike">
                <a:solidFill>
                  <a:schemeClr val="lt2"/>
                </a:solidFill>
                <a:latin typeface="PT Astra Sans"/>
                <a:ea typeface="DejaVu Sans"/>
              </a:rPr>
              <a:t>Международные мероприятия:</a:t>
            </a:r>
            <a:br>
              <a:rPr sz="2000"/>
            </a:br>
            <a:br>
              <a:rPr sz="2000"/>
            </a:br>
            <a:r>
              <a:rPr b="0" lang="ru-RU" sz="1600" spc="35" strike="noStrike">
                <a:solidFill>
                  <a:schemeClr val="lt2"/>
                </a:solidFill>
                <a:latin typeface="PT Astra Sans"/>
                <a:ea typeface="DejaVu Sans"/>
              </a:rPr>
              <a:t>Ташкенсткий юридический форум TASHKENT LAW SPRING 2025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252000" defTabSz="914400">
              <a:lnSpc>
                <a:spcPct val="100000"/>
              </a:lnSpc>
              <a:tabLst>
                <a:tab algn="l" pos="0"/>
              </a:tabLst>
            </a:pP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marL="252000" defTabSz="914400">
              <a:lnSpc>
                <a:spcPct val="100000"/>
              </a:lnSpc>
              <a:tabLst>
                <a:tab algn="l" pos="0"/>
              </a:tabLst>
            </a:pP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marL="252000" defTabSz="914400">
              <a:lnSpc>
                <a:spcPct val="100000"/>
              </a:lnSpc>
              <a:tabLst>
                <a:tab algn="l" pos="0"/>
              </a:tabLst>
            </a:pP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marL="432000" defTabSz="914400">
              <a:lnSpc>
                <a:spcPct val="100000"/>
              </a:lnSpc>
              <a:tabLst>
                <a:tab algn="l" pos="0"/>
              </a:tabLst>
            </a:pP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432000" defTabSz="914400">
              <a:lnSpc>
                <a:spcPct val="100000"/>
              </a:lnSpc>
              <a:spcBef>
                <a:spcPts val="1417"/>
              </a:spcBef>
              <a:tabLst>
                <a:tab algn="l" pos="0"/>
              </a:tabLst>
            </a:pP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"/>
          <p:cNvSpPr/>
          <p:nvPr/>
        </p:nvSpPr>
        <p:spPr>
          <a:xfrm>
            <a:off x="1800000" y="180000"/>
            <a:ext cx="6658560" cy="85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1" lang="ru-RU" sz="2600" spc="-1" strike="noStrike">
                <a:solidFill>
                  <a:srgbClr val="ffffff"/>
                </a:solidFill>
                <a:latin typeface="DejaVu Sans"/>
                <a:ea typeface="DejaVu Sans"/>
              </a:rPr>
              <a:t>Итоги работы Центра судебной экспертизы </a:t>
            </a:r>
            <a:endParaRPr b="0" lang="ru-RU" sz="26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05" name="" descr=""/>
          <p:cNvPicPr/>
          <p:nvPr/>
        </p:nvPicPr>
        <p:blipFill>
          <a:blip r:embed="rId4"/>
          <a:stretch/>
        </p:blipFill>
        <p:spPr>
          <a:xfrm>
            <a:off x="7380000" y="1260000"/>
            <a:ext cx="2384640" cy="3179880"/>
          </a:xfrm>
          <a:prstGeom prst="rect">
            <a:avLst/>
          </a:prstGeom>
          <a:ln w="0">
            <a:noFill/>
          </a:ln>
        </p:spPr>
      </p:pic>
      <p:pic>
        <p:nvPicPr>
          <p:cNvPr id="106" name="" descr=""/>
          <p:cNvPicPr/>
          <p:nvPr/>
        </p:nvPicPr>
        <p:blipFill>
          <a:blip r:embed="rId5"/>
          <a:stretch/>
        </p:blipFill>
        <p:spPr>
          <a:xfrm>
            <a:off x="900000" y="2682000"/>
            <a:ext cx="3383640" cy="2537640"/>
          </a:xfrm>
          <a:prstGeom prst="rect">
            <a:avLst/>
          </a:prstGeom>
          <a:ln w="0">
            <a:noFill/>
          </a:ln>
        </p:spPr>
      </p:pic>
      <p:pic>
        <p:nvPicPr>
          <p:cNvPr id="107" name="" descr=""/>
          <p:cNvPicPr/>
          <p:nvPr/>
        </p:nvPicPr>
        <p:blipFill>
          <a:blip r:embed="rId6"/>
          <a:stretch/>
        </p:blipFill>
        <p:spPr>
          <a:xfrm>
            <a:off x="5040000" y="2700000"/>
            <a:ext cx="1979640" cy="2639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"/>
          <p:cNvSpPr/>
          <p:nvPr/>
        </p:nvSpPr>
        <p:spPr>
          <a:xfrm>
            <a:off x="3240000" y="1620000"/>
            <a:ext cx="6297480" cy="2697120"/>
          </a:xfrm>
          <a:prstGeom prst="rect">
            <a:avLst/>
          </a:prstGeom>
          <a:noFill/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93240" rIns="93240" tIns="48240" bIns="48240" anchor="t">
            <a:noAutofit/>
          </a:bodyPr>
          <a:p>
            <a:pPr algn="ctr" defTabSz="914400">
              <a:lnSpc>
                <a:spcPct val="100000"/>
              </a:lnSpc>
            </a:pPr>
            <a:br>
              <a:rPr sz="2800"/>
            </a:br>
            <a:r>
              <a:rPr b="1" lang="ru-RU" sz="2800" spc="-1" strike="noStrike">
                <a:solidFill>
                  <a:srgbClr val="ffffff"/>
                </a:solidFill>
                <a:latin typeface="DejaVu Sans"/>
                <a:ea typeface="DejaVu Sans"/>
              </a:rPr>
              <a:t> </a:t>
            </a:r>
            <a:br>
              <a:rPr sz="2800"/>
            </a:br>
            <a:r>
              <a:rPr b="1" lang="ru-RU" sz="2800" spc="-1" strike="noStrike">
                <a:solidFill>
                  <a:srgbClr val="ffffff"/>
                </a:solidFill>
                <a:latin typeface="DejaVu Sans"/>
                <a:ea typeface="DejaVu Sans"/>
              </a:rPr>
              <a:t>Общая</a:t>
            </a:r>
            <a:r>
              <a:rPr b="1" lang="ru-RU" sz="2200" spc="35" strike="noStrike">
                <a:solidFill>
                  <a:schemeClr val="lt2"/>
                </a:solidFill>
                <a:latin typeface="PT Astra Sans"/>
                <a:ea typeface="DejaVu Sans"/>
              </a:rPr>
              <a:t> </a:t>
            </a:r>
            <a:r>
              <a:rPr b="1" lang="ru-RU" sz="2800" spc="-1" strike="noStrike">
                <a:solidFill>
                  <a:srgbClr val="ffffff"/>
                </a:solidFill>
                <a:latin typeface="DejaVu Sans"/>
                <a:ea typeface="DejaVu Sans"/>
              </a:rPr>
              <a:t>информация</a:t>
            </a:r>
            <a:endParaRPr b="0" lang="ru-RU" sz="28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6" name="Рисунок 10" descr=""/>
          <p:cNvPicPr/>
          <p:nvPr/>
        </p:nvPicPr>
        <p:blipFill>
          <a:blip r:embed="rId2"/>
          <a:stretch/>
        </p:blipFill>
        <p:spPr>
          <a:xfrm>
            <a:off x="360000" y="1620000"/>
            <a:ext cx="2661840" cy="2697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Рисунок 31" descr=""/>
          <p:cNvPicPr/>
          <p:nvPr/>
        </p:nvPicPr>
        <p:blipFill>
          <a:blip r:embed="rId2"/>
          <a:stretch/>
        </p:blipFill>
        <p:spPr>
          <a:xfrm>
            <a:off x="9000000" y="180000"/>
            <a:ext cx="896760" cy="896760"/>
          </a:xfrm>
          <a:prstGeom prst="rect">
            <a:avLst/>
          </a:prstGeom>
          <a:ln w="36000">
            <a:noFill/>
          </a:ln>
        </p:spPr>
      </p:pic>
      <p:pic>
        <p:nvPicPr>
          <p:cNvPr id="109" name="Рисунок 32" descr=""/>
          <p:cNvPicPr/>
          <p:nvPr/>
        </p:nvPicPr>
        <p:blipFill>
          <a:blip r:embed="rId3"/>
          <a:stretch/>
        </p:blipFill>
        <p:spPr>
          <a:xfrm>
            <a:off x="180000" y="57960"/>
            <a:ext cx="1005480" cy="1018800"/>
          </a:xfrm>
          <a:prstGeom prst="rect">
            <a:avLst/>
          </a:prstGeom>
          <a:ln w="0">
            <a:noFill/>
          </a:ln>
        </p:spPr>
      </p:pic>
      <p:sp>
        <p:nvSpPr>
          <p:cNvPr id="110" name="PlaceHolder 20"/>
          <p:cNvSpPr/>
          <p:nvPr/>
        </p:nvSpPr>
        <p:spPr>
          <a:xfrm>
            <a:off x="900000" y="1260000"/>
            <a:ext cx="6299640" cy="1259640"/>
          </a:xfrm>
          <a:prstGeom prst="rect">
            <a:avLst/>
          </a:prstGeom>
          <a:solidFill>
            <a:schemeClr val="bg2">
              <a:lumMod val="95000"/>
              <a:alpha val="30000"/>
            </a:schemeClr>
          </a:solidFill>
          <a:ln w="36000">
            <a:noFill/>
          </a:ln>
        </p:spPr>
        <p:style>
          <a:lnRef idx="0"/>
          <a:fillRef idx="0"/>
          <a:effectRef idx="0"/>
          <a:fontRef idx="minor"/>
        </p:style>
        <p:txBody>
          <a:bodyPr lIns="18000" rIns="18000" tIns="18000" bIns="18000" anchor="t">
            <a:normAutofit/>
          </a:bodyPr>
          <a:p>
            <a:pPr marL="432000" defTabSz="914400">
              <a:lnSpc>
                <a:spcPct val="100000"/>
              </a:lnSpc>
              <a:tabLst>
                <a:tab algn="l" pos="0"/>
              </a:tabLst>
            </a:pPr>
            <a:r>
              <a:rPr b="1" lang="ru-RU" sz="2000" spc="35" strike="noStrike">
                <a:solidFill>
                  <a:schemeClr val="lt2"/>
                </a:solidFill>
                <a:latin typeface="PT Astra Sans"/>
                <a:ea typeface="DejaVu Sans"/>
              </a:rPr>
              <a:t>Международные мероприятия:</a:t>
            </a:r>
            <a:br>
              <a:rPr sz="2000"/>
            </a:br>
            <a:r>
              <a:rPr b="0" lang="ru-RU" sz="1600" spc="35" strike="noStrike">
                <a:solidFill>
                  <a:schemeClr val="lt2"/>
                </a:solidFill>
                <a:latin typeface="PT Astra Sans"/>
                <a:ea typeface="DejaVu Sans"/>
              </a:rPr>
              <a:t>III научно-практическая конференция «Роль и значение экспертной деятельности и судебной экспертологии в обеспечении национальной безопасности»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252000" defTabSz="914400">
              <a:lnSpc>
                <a:spcPct val="100000"/>
              </a:lnSpc>
              <a:tabLst>
                <a:tab algn="l" pos="0"/>
              </a:tabLst>
            </a:pP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marL="252000" defTabSz="914400">
              <a:lnSpc>
                <a:spcPct val="100000"/>
              </a:lnSpc>
              <a:tabLst>
                <a:tab algn="l" pos="0"/>
              </a:tabLst>
            </a:pP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marL="432000" defTabSz="914400">
              <a:lnSpc>
                <a:spcPct val="100000"/>
              </a:lnSpc>
              <a:tabLst>
                <a:tab algn="l" pos="0"/>
              </a:tabLst>
            </a:pP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432000" defTabSz="914400">
              <a:lnSpc>
                <a:spcPct val="100000"/>
              </a:lnSpc>
              <a:spcBef>
                <a:spcPts val="1417"/>
              </a:spcBef>
              <a:tabLst>
                <a:tab algn="l" pos="0"/>
              </a:tabLst>
            </a:pP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"/>
          <p:cNvSpPr/>
          <p:nvPr/>
        </p:nvSpPr>
        <p:spPr>
          <a:xfrm>
            <a:off x="1800000" y="180000"/>
            <a:ext cx="6658560" cy="85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1" lang="ru-RU" sz="2600" spc="-1" strike="noStrike">
                <a:solidFill>
                  <a:srgbClr val="ffffff"/>
                </a:solidFill>
                <a:latin typeface="DejaVu Sans"/>
                <a:ea typeface="DejaVu Sans"/>
              </a:rPr>
              <a:t>Итоги работы Центра судебной экспертизы </a:t>
            </a:r>
            <a:endParaRPr b="0" lang="ru-RU" sz="26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12" name="" descr=""/>
          <p:cNvPicPr/>
          <p:nvPr/>
        </p:nvPicPr>
        <p:blipFill>
          <a:blip r:embed="rId4"/>
          <a:stretch/>
        </p:blipFill>
        <p:spPr>
          <a:xfrm>
            <a:off x="5265000" y="2579760"/>
            <a:ext cx="2114640" cy="2819880"/>
          </a:xfrm>
          <a:prstGeom prst="rect">
            <a:avLst/>
          </a:prstGeom>
          <a:ln w="0">
            <a:noFill/>
          </a:ln>
        </p:spPr>
      </p:pic>
      <p:pic>
        <p:nvPicPr>
          <p:cNvPr id="113" name="" descr=""/>
          <p:cNvPicPr/>
          <p:nvPr/>
        </p:nvPicPr>
        <p:blipFill>
          <a:blip r:embed="rId5"/>
          <a:stretch/>
        </p:blipFill>
        <p:spPr>
          <a:xfrm>
            <a:off x="360000" y="2563200"/>
            <a:ext cx="2159640" cy="2880000"/>
          </a:xfrm>
          <a:prstGeom prst="rect">
            <a:avLst/>
          </a:prstGeom>
          <a:ln w="0">
            <a:noFill/>
          </a:ln>
        </p:spPr>
      </p:pic>
      <p:pic>
        <p:nvPicPr>
          <p:cNvPr id="114" name="" descr=""/>
          <p:cNvPicPr/>
          <p:nvPr/>
        </p:nvPicPr>
        <p:blipFill>
          <a:blip r:embed="rId6"/>
          <a:stretch/>
        </p:blipFill>
        <p:spPr>
          <a:xfrm>
            <a:off x="2880000" y="2563560"/>
            <a:ext cx="2159640" cy="2879640"/>
          </a:xfrm>
          <a:prstGeom prst="rect">
            <a:avLst/>
          </a:prstGeom>
          <a:ln w="0">
            <a:noFill/>
          </a:ln>
        </p:spPr>
      </p:pic>
      <p:pic>
        <p:nvPicPr>
          <p:cNvPr id="115" name="" descr=""/>
          <p:cNvPicPr/>
          <p:nvPr/>
        </p:nvPicPr>
        <p:blipFill>
          <a:blip r:embed="rId7"/>
          <a:stretch/>
        </p:blipFill>
        <p:spPr>
          <a:xfrm>
            <a:off x="7560000" y="1260000"/>
            <a:ext cx="2429640" cy="323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Рисунок 37" descr=""/>
          <p:cNvPicPr/>
          <p:nvPr/>
        </p:nvPicPr>
        <p:blipFill>
          <a:blip r:embed="rId2"/>
          <a:stretch/>
        </p:blipFill>
        <p:spPr>
          <a:xfrm>
            <a:off x="9000000" y="180000"/>
            <a:ext cx="896760" cy="896760"/>
          </a:xfrm>
          <a:prstGeom prst="rect">
            <a:avLst/>
          </a:prstGeom>
          <a:ln w="36000">
            <a:noFill/>
          </a:ln>
        </p:spPr>
      </p:pic>
      <p:pic>
        <p:nvPicPr>
          <p:cNvPr id="117" name="Рисунок 38" descr=""/>
          <p:cNvPicPr/>
          <p:nvPr/>
        </p:nvPicPr>
        <p:blipFill>
          <a:blip r:embed="rId3"/>
          <a:stretch/>
        </p:blipFill>
        <p:spPr>
          <a:xfrm>
            <a:off x="180000" y="57960"/>
            <a:ext cx="1005480" cy="1018800"/>
          </a:xfrm>
          <a:prstGeom prst="rect">
            <a:avLst/>
          </a:prstGeom>
          <a:ln w="0">
            <a:noFill/>
          </a:ln>
        </p:spPr>
      </p:pic>
      <p:sp>
        <p:nvSpPr>
          <p:cNvPr id="118" name="PlaceHolder 34"/>
          <p:cNvSpPr/>
          <p:nvPr/>
        </p:nvSpPr>
        <p:spPr>
          <a:xfrm>
            <a:off x="540000" y="1260000"/>
            <a:ext cx="6299640" cy="899640"/>
          </a:xfrm>
          <a:prstGeom prst="rect">
            <a:avLst/>
          </a:prstGeom>
          <a:solidFill>
            <a:schemeClr val="bg2">
              <a:lumMod val="95000"/>
              <a:alpha val="30000"/>
            </a:schemeClr>
          </a:solidFill>
          <a:ln w="36000">
            <a:noFill/>
          </a:ln>
        </p:spPr>
        <p:style>
          <a:lnRef idx="0"/>
          <a:fillRef idx="0"/>
          <a:effectRef idx="0"/>
          <a:fontRef idx="minor"/>
        </p:style>
        <p:txBody>
          <a:bodyPr lIns="18000" rIns="18000" tIns="18000" bIns="18000" anchor="t">
            <a:normAutofit/>
          </a:bodyPr>
          <a:p>
            <a:pPr marL="432000" defTabSz="914400">
              <a:lnSpc>
                <a:spcPct val="100000"/>
              </a:lnSpc>
              <a:spcBef>
                <a:spcPts val="1417"/>
              </a:spcBef>
              <a:tabLst>
                <a:tab algn="l" pos="0"/>
              </a:tabLst>
            </a:pPr>
            <a:r>
              <a:rPr b="1" lang="ru-RU" sz="2000" spc="35" strike="noStrike">
                <a:solidFill>
                  <a:schemeClr val="lt2"/>
                </a:solidFill>
                <a:latin typeface="PT Astra Sans"/>
                <a:ea typeface="DejaVu Sans"/>
              </a:rPr>
              <a:t>Международные мероприятия: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marL="432000" defTabSz="914400">
              <a:lnSpc>
                <a:spcPct val="100000"/>
              </a:lnSpc>
              <a:tabLst>
                <a:tab algn="l" pos="0"/>
              </a:tabLst>
            </a:pPr>
            <a:r>
              <a:rPr b="0" lang="ru-RU" sz="1600" spc="35" strike="noStrike">
                <a:solidFill>
                  <a:schemeClr val="lt2"/>
                </a:solidFill>
                <a:latin typeface="PT Astra Sans"/>
                <a:ea typeface="DejaVu Sans"/>
              </a:rPr>
              <a:t>Первая международная научно-практическая конференция «Шляховские чтения»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432000" defTabSz="914400">
              <a:lnSpc>
                <a:spcPct val="100000"/>
              </a:lnSpc>
              <a:tabLst>
                <a:tab algn="l" pos="0"/>
              </a:tabLst>
            </a:pP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432000" defTabSz="914400">
              <a:lnSpc>
                <a:spcPct val="100000"/>
              </a:lnSpc>
              <a:spcBef>
                <a:spcPts val="1417"/>
              </a:spcBef>
              <a:tabLst>
                <a:tab algn="l" pos="0"/>
              </a:tabLst>
            </a:pP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"/>
          <p:cNvSpPr/>
          <p:nvPr/>
        </p:nvSpPr>
        <p:spPr>
          <a:xfrm>
            <a:off x="1800000" y="180000"/>
            <a:ext cx="6658560" cy="85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1" lang="ru-RU" sz="2600" spc="-1" strike="noStrike">
                <a:solidFill>
                  <a:srgbClr val="ffffff"/>
                </a:solidFill>
                <a:latin typeface="DejaVu Sans"/>
                <a:ea typeface="DejaVu Sans"/>
              </a:rPr>
              <a:t>Итоги работы Центра судебной экспертизы </a:t>
            </a:r>
            <a:endParaRPr b="0" lang="ru-RU" sz="26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20" name="" descr=""/>
          <p:cNvPicPr/>
          <p:nvPr/>
        </p:nvPicPr>
        <p:blipFill>
          <a:blip r:embed="rId4"/>
          <a:stretch/>
        </p:blipFill>
        <p:spPr>
          <a:xfrm>
            <a:off x="180000" y="2340000"/>
            <a:ext cx="3241440" cy="2159640"/>
          </a:xfrm>
          <a:prstGeom prst="rect">
            <a:avLst/>
          </a:prstGeom>
          <a:ln w="0">
            <a:noFill/>
          </a:ln>
        </p:spPr>
      </p:pic>
      <p:pic>
        <p:nvPicPr>
          <p:cNvPr id="121" name="" descr=""/>
          <p:cNvPicPr/>
          <p:nvPr/>
        </p:nvPicPr>
        <p:blipFill>
          <a:blip r:embed="rId5"/>
          <a:stretch/>
        </p:blipFill>
        <p:spPr>
          <a:xfrm>
            <a:off x="3600000" y="2340000"/>
            <a:ext cx="3241440" cy="2159640"/>
          </a:xfrm>
          <a:prstGeom prst="rect">
            <a:avLst/>
          </a:prstGeom>
          <a:ln w="0">
            <a:noFill/>
          </a:ln>
        </p:spPr>
      </p:pic>
      <p:pic>
        <p:nvPicPr>
          <p:cNvPr id="122" name="" descr=""/>
          <p:cNvPicPr/>
          <p:nvPr/>
        </p:nvPicPr>
        <p:blipFill>
          <a:blip r:embed="rId6"/>
          <a:stretch/>
        </p:blipFill>
        <p:spPr>
          <a:xfrm>
            <a:off x="7020000" y="1192320"/>
            <a:ext cx="2802240" cy="1867320"/>
          </a:xfrm>
          <a:prstGeom prst="rect">
            <a:avLst/>
          </a:prstGeom>
          <a:ln w="0">
            <a:noFill/>
          </a:ln>
        </p:spPr>
      </p:pic>
      <p:pic>
        <p:nvPicPr>
          <p:cNvPr id="123" name="" descr=""/>
          <p:cNvPicPr/>
          <p:nvPr/>
        </p:nvPicPr>
        <p:blipFill>
          <a:blip r:embed="rId7"/>
          <a:stretch/>
        </p:blipFill>
        <p:spPr>
          <a:xfrm>
            <a:off x="7020000" y="3240000"/>
            <a:ext cx="2879640" cy="1918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0" y="179280"/>
            <a:ext cx="10076760" cy="71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ffffff"/>
                </a:solidFill>
                <a:latin typeface="PT Astra Sans"/>
                <a:ea typeface="DejaVu Sans"/>
              </a:rPr>
              <a:t>         </a:t>
            </a:r>
            <a:r>
              <a:rPr b="1" lang="ru-RU" sz="1600" spc="-1" strike="noStrike">
                <a:solidFill>
                  <a:srgbClr val="ffffff"/>
                </a:solidFill>
                <a:latin typeface="PT Astra Serif"/>
                <a:ea typeface="DejaVu Sans"/>
              </a:rPr>
              <a:t> </a:t>
            </a:r>
            <a:r>
              <a:rPr b="1" lang="ru-RU" sz="1600" spc="-1" strike="noStrike">
                <a:solidFill>
                  <a:srgbClr val="ffffff"/>
                </a:solidFill>
                <a:latin typeface="PT Astra Serif"/>
                <a:ea typeface="DejaVu Sans"/>
              </a:rPr>
              <a:t>Российский федеральный центр судебной экспертизы</a:t>
            </a:r>
            <a:br>
              <a:rPr sz="1600"/>
            </a:br>
            <a:r>
              <a:rPr b="1" lang="ru-RU" sz="1600" spc="-1" strike="noStrike">
                <a:solidFill>
                  <a:srgbClr val="ffffff"/>
                </a:solidFill>
                <a:latin typeface="PT Astra Serif"/>
                <a:ea typeface="DejaVu Sans"/>
              </a:rPr>
              <a:t>имени профессора А.Р. Шляхова при Министерстве юстиции Российской Федерации</a:t>
            </a:r>
            <a:endParaRPr b="0" lang="ru-RU" sz="16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25" name="Рисунок 23" descr=""/>
          <p:cNvPicPr/>
          <p:nvPr/>
        </p:nvPicPr>
        <p:blipFill>
          <a:blip r:embed="rId2"/>
          <a:stretch/>
        </p:blipFill>
        <p:spPr>
          <a:xfrm>
            <a:off x="594360" y="1077480"/>
            <a:ext cx="4263120" cy="4320000"/>
          </a:xfrm>
          <a:prstGeom prst="rect">
            <a:avLst/>
          </a:prstGeom>
          <a:ln w="0">
            <a:noFill/>
          </a:ln>
        </p:spPr>
      </p:pic>
      <p:pic>
        <p:nvPicPr>
          <p:cNvPr id="126" name="Рисунок 24" descr=""/>
          <p:cNvPicPr/>
          <p:nvPr/>
        </p:nvPicPr>
        <p:blipFill>
          <a:blip r:embed="rId3"/>
          <a:srcRect l="-1846" t="-7" r="7" b="-1839"/>
          <a:stretch/>
        </p:blipFill>
        <p:spPr>
          <a:xfrm>
            <a:off x="5220720" y="1260720"/>
            <a:ext cx="3957120" cy="3957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14" descr=""/>
          <p:cNvPicPr/>
          <p:nvPr/>
        </p:nvPicPr>
        <p:blipFill>
          <a:blip r:embed="rId2"/>
          <a:stretch/>
        </p:blipFill>
        <p:spPr>
          <a:xfrm>
            <a:off x="9000000" y="180000"/>
            <a:ext cx="896760" cy="896760"/>
          </a:xfrm>
          <a:prstGeom prst="rect">
            <a:avLst/>
          </a:prstGeom>
          <a:ln w="36000">
            <a:noFill/>
          </a:ln>
        </p:spPr>
      </p:pic>
      <p:pic>
        <p:nvPicPr>
          <p:cNvPr id="28" name="Рисунок 15" descr=""/>
          <p:cNvPicPr/>
          <p:nvPr/>
        </p:nvPicPr>
        <p:blipFill>
          <a:blip r:embed="rId3"/>
          <a:stretch/>
        </p:blipFill>
        <p:spPr>
          <a:xfrm>
            <a:off x="180000" y="57960"/>
            <a:ext cx="1005480" cy="1018800"/>
          </a:xfrm>
          <a:prstGeom prst="rect">
            <a:avLst/>
          </a:prstGeom>
          <a:ln w="0">
            <a:noFill/>
          </a:ln>
        </p:spPr>
      </p:pic>
      <p:sp>
        <p:nvSpPr>
          <p:cNvPr id="29" name="PlaceHolder 27"/>
          <p:cNvSpPr/>
          <p:nvPr/>
        </p:nvSpPr>
        <p:spPr>
          <a:xfrm>
            <a:off x="540000" y="1260000"/>
            <a:ext cx="4859640" cy="4139640"/>
          </a:xfrm>
          <a:prstGeom prst="rect">
            <a:avLst/>
          </a:prstGeom>
          <a:solidFill>
            <a:schemeClr val="bg2">
              <a:lumMod val="95000"/>
              <a:alpha val="30000"/>
            </a:schemeClr>
          </a:solidFill>
          <a:ln w="36000">
            <a:noFill/>
          </a:ln>
        </p:spPr>
        <p:style>
          <a:lnRef idx="0"/>
          <a:fillRef idx="0"/>
          <a:effectRef idx="0"/>
          <a:fontRef idx="minor"/>
        </p:style>
        <p:txBody>
          <a:bodyPr lIns="18000" rIns="18000" tIns="18000" bIns="18000" anchor="t">
            <a:normAutofit/>
          </a:bodyPr>
          <a:p>
            <a:pPr marL="432000" defTabSz="914400">
              <a:lnSpc>
                <a:spcPct val="100000"/>
              </a:lnSpc>
              <a:spcBef>
                <a:spcPts val="1417"/>
              </a:spcBef>
              <a:tabLst>
                <a:tab algn="l" pos="0"/>
              </a:tabLst>
            </a:pPr>
            <a:r>
              <a:rPr b="1" lang="ru-RU" sz="2000" spc="35" strike="noStrike">
                <a:solidFill>
                  <a:schemeClr val="lt2"/>
                </a:solidFill>
                <a:latin typeface="PT Astra Sans"/>
                <a:ea typeface="DejaVu Sans"/>
              </a:rPr>
              <a:t>За 11 месяцев 2025 года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marL="432000" defTabSz="914400">
              <a:lnSpc>
                <a:spcPct val="100000"/>
              </a:lnSpc>
              <a:tabLst>
                <a:tab algn="l" pos="0"/>
              </a:tabLst>
            </a:pPr>
            <a:r>
              <a:rPr b="1" lang="ru-RU" sz="1500" spc="35" strike="noStrike">
                <a:solidFill>
                  <a:schemeClr val="lt2"/>
                </a:solidFill>
                <a:latin typeface="DejaVu Sans"/>
                <a:ea typeface="DejaVu Sans"/>
              </a:rPr>
              <a:t>Выполнено судебных экспертиз —9452</a:t>
            </a: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  <a:p>
            <a:pPr marL="432000" defTabSz="914400">
              <a:lnSpc>
                <a:spcPct val="100000"/>
              </a:lnSpc>
              <a:tabLst>
                <a:tab algn="l" pos="0"/>
              </a:tabLst>
            </a:pP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  <a:p>
            <a:pPr marL="432000" defTabSz="914400">
              <a:lnSpc>
                <a:spcPct val="100000"/>
              </a:lnSpc>
              <a:tabLst>
                <a:tab algn="l" pos="0"/>
              </a:tabLst>
            </a:pPr>
            <a:r>
              <a:rPr b="0" lang="ru-RU" sz="1300" spc="35" strike="noStrike">
                <a:solidFill>
                  <a:schemeClr val="lt2"/>
                </a:solidFill>
                <a:latin typeface="DejaVu Sans"/>
                <a:ea typeface="Tahoma"/>
              </a:rPr>
              <a:t>Наиболее частыми заказчикам экспертиз и экспертных исследований (за 11 месяцев) были:</a:t>
            </a:r>
            <a:endParaRPr b="0" lang="ru-RU" sz="1300" spc="-1" strike="noStrike">
              <a:solidFill>
                <a:srgbClr val="000000"/>
              </a:solidFill>
              <a:latin typeface="Arial"/>
            </a:endParaRPr>
          </a:p>
          <a:p>
            <a:pPr marL="432000" indent="-216000" defTabSz="914400">
              <a:lnSpc>
                <a:spcPct val="100000"/>
              </a:lnSpc>
              <a:buClr>
                <a:srgbClr val="ffffff"/>
              </a:buClr>
              <a:buFont typeface="Wingdings" charset="2"/>
              <a:buChar char=""/>
              <a:tabLst>
                <a:tab algn="l" pos="0"/>
              </a:tabLst>
            </a:pPr>
            <a:r>
              <a:rPr b="0" lang="ru-RU" sz="1300" spc="35" strike="noStrike">
                <a:solidFill>
                  <a:schemeClr val="lt2"/>
                </a:solidFill>
                <a:latin typeface="DejaVu Sans"/>
                <a:ea typeface="Tahoma"/>
              </a:rPr>
              <a:t>органы СК РФ </a:t>
            </a:r>
            <a:r>
              <a:rPr b="0" lang="ru-RU" sz="1300" spc="35" strike="noStrike">
                <a:solidFill>
                  <a:schemeClr val="lt2"/>
                </a:solidFill>
                <a:latin typeface="DejaVu Sans"/>
                <a:ea typeface="DejaVu Sans"/>
              </a:rPr>
              <a:t>— </a:t>
            </a:r>
            <a:r>
              <a:rPr b="1" lang="ru-RU" sz="1400" spc="35" strike="noStrike">
                <a:solidFill>
                  <a:schemeClr val="lt2"/>
                </a:solidFill>
                <a:latin typeface="DejaVu Sans"/>
                <a:ea typeface="Tahoma"/>
              </a:rPr>
              <a:t>3417</a:t>
            </a:r>
            <a:r>
              <a:rPr b="0" lang="ru-RU" sz="1300" spc="35" strike="noStrike">
                <a:solidFill>
                  <a:schemeClr val="lt2"/>
                </a:solidFill>
                <a:latin typeface="DejaVu Sans"/>
                <a:ea typeface="Tahoma"/>
              </a:rPr>
              <a:t> </a:t>
            </a:r>
            <a:endParaRPr b="0" lang="ru-RU" sz="1300" spc="-1" strike="noStrike">
              <a:solidFill>
                <a:srgbClr val="000000"/>
              </a:solidFill>
              <a:latin typeface="Arial"/>
            </a:endParaRPr>
          </a:p>
          <a:p>
            <a:pPr marL="432000" indent="-216000" defTabSz="914400">
              <a:lnSpc>
                <a:spcPct val="100000"/>
              </a:lnSpc>
              <a:buClr>
                <a:srgbClr val="ffffff"/>
              </a:buClr>
              <a:buFont typeface="Wingdings" charset="2"/>
              <a:buChar char=""/>
              <a:tabLst>
                <a:tab algn="l" pos="0"/>
              </a:tabLst>
            </a:pPr>
            <a:r>
              <a:rPr b="0" lang="ru-RU" sz="1300" spc="35" strike="noStrike">
                <a:solidFill>
                  <a:schemeClr val="lt2"/>
                </a:solidFill>
                <a:latin typeface="DejaVu Sans"/>
                <a:ea typeface="Tahoma"/>
              </a:rPr>
              <a:t>органы МВД   </a:t>
            </a:r>
            <a:r>
              <a:rPr b="0" lang="ru-RU" sz="1300" spc="35" strike="noStrike">
                <a:solidFill>
                  <a:schemeClr val="lt2"/>
                </a:solidFill>
                <a:latin typeface="DejaVu Sans"/>
                <a:ea typeface="DejaVu Sans"/>
              </a:rPr>
              <a:t>— </a:t>
            </a:r>
            <a:r>
              <a:rPr b="1" lang="ru-RU" sz="1400" spc="35" strike="noStrike">
                <a:solidFill>
                  <a:schemeClr val="lt2"/>
                </a:solidFill>
                <a:latin typeface="DejaVu Sans"/>
                <a:ea typeface="Tahoma"/>
              </a:rPr>
              <a:t>3104</a:t>
            </a:r>
            <a:r>
              <a:rPr b="0" lang="ru-RU" sz="1300" spc="35" strike="noStrike">
                <a:solidFill>
                  <a:schemeClr val="lt2"/>
                </a:solidFill>
                <a:latin typeface="DejaVu Sans"/>
                <a:ea typeface="Tahoma"/>
              </a:rPr>
              <a:t> </a:t>
            </a:r>
            <a:endParaRPr b="0" lang="ru-RU" sz="1300" spc="-1" strike="noStrike">
              <a:solidFill>
                <a:srgbClr val="000000"/>
              </a:solidFill>
              <a:latin typeface="Arial"/>
            </a:endParaRPr>
          </a:p>
          <a:p>
            <a:pPr marL="432000" defTabSz="914400">
              <a:lnSpc>
                <a:spcPct val="100000"/>
              </a:lnSpc>
              <a:tabLst>
                <a:tab algn="l" pos="0"/>
              </a:tabLst>
            </a:pPr>
            <a:endParaRPr b="0" lang="ru-RU" sz="1300" spc="-1" strike="noStrike">
              <a:solidFill>
                <a:srgbClr val="000000"/>
              </a:solidFill>
              <a:latin typeface="Arial"/>
            </a:endParaRPr>
          </a:p>
          <a:p>
            <a:pPr marL="432000" defTabSz="914400">
              <a:lnSpc>
                <a:spcPct val="100000"/>
              </a:lnSpc>
              <a:tabLst>
                <a:tab algn="l" pos="0"/>
              </a:tabLst>
            </a:pPr>
            <a:r>
              <a:rPr b="0" lang="ru-RU" sz="1300" spc="35" strike="noStrike">
                <a:solidFill>
                  <a:schemeClr val="lt2"/>
                </a:solidFill>
                <a:latin typeface="DejaVu Sans"/>
                <a:ea typeface="DejaVu Sans"/>
              </a:rPr>
              <a:t>Производство судебных экспертиз по уголовным, гражданским, арбитражным делам и по делам об административных правонарушениях за счет средств федерального бюджета, а также судебных экспертиз и экспертных исследований при проверке сообщения о преступлении (государственное задание за 11  месяцев) — </a:t>
            </a:r>
            <a:r>
              <a:rPr b="1" lang="ru-RU" sz="1800" spc="35" strike="noStrike">
                <a:solidFill>
                  <a:schemeClr val="lt2"/>
                </a:solidFill>
                <a:latin typeface="DejaVu Sans"/>
                <a:ea typeface="DejaVu Sans"/>
              </a:rPr>
              <a:t>7362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marL="432000" defTabSz="914400">
              <a:lnSpc>
                <a:spcPct val="100000"/>
              </a:lnSpc>
              <a:tabLst>
                <a:tab algn="l" pos="0"/>
              </a:tabLst>
            </a:pPr>
            <a:endParaRPr b="0" lang="ru-RU" sz="1300" spc="-1" strike="noStrike">
              <a:solidFill>
                <a:srgbClr val="000000"/>
              </a:solidFill>
              <a:latin typeface="Arial"/>
            </a:endParaRPr>
          </a:p>
          <a:p>
            <a:pPr marL="432000" defTabSz="914400">
              <a:lnSpc>
                <a:spcPct val="100000"/>
              </a:lnSpc>
              <a:tabLst>
                <a:tab algn="l" pos="0"/>
              </a:tabLst>
            </a:pPr>
            <a:endParaRPr b="0" lang="ru-RU" sz="1300" spc="-1" strike="noStrike">
              <a:solidFill>
                <a:srgbClr val="000000"/>
              </a:solidFill>
              <a:latin typeface="Arial"/>
            </a:endParaRPr>
          </a:p>
          <a:p>
            <a:pPr marL="432000" defTabSz="914400">
              <a:lnSpc>
                <a:spcPct val="100000"/>
              </a:lnSpc>
              <a:tabLst>
                <a:tab algn="l" pos="0"/>
              </a:tabLst>
            </a:pPr>
            <a:endParaRPr b="0" lang="ru-RU" sz="1300" spc="-1" strike="noStrike">
              <a:solidFill>
                <a:srgbClr val="000000"/>
              </a:solidFill>
              <a:latin typeface="Arial"/>
            </a:endParaRPr>
          </a:p>
          <a:p>
            <a:pPr marL="432000" defTabSz="914400">
              <a:lnSpc>
                <a:spcPct val="100000"/>
              </a:lnSpc>
              <a:spcBef>
                <a:spcPts val="1417"/>
              </a:spcBef>
              <a:tabLst>
                <a:tab algn="l" pos="0"/>
              </a:tabLst>
            </a:pPr>
            <a:endParaRPr b="0" lang="ru-RU" sz="1300" spc="-1" strike="noStrike">
              <a:solidFill>
                <a:srgbClr val="000000"/>
              </a:solidFill>
              <a:latin typeface="Arial"/>
            </a:endParaRPr>
          </a:p>
          <a:p>
            <a:pPr marL="432000" algn="just" defTabSz="914400">
              <a:lnSpc>
                <a:spcPct val="100000"/>
              </a:lnSpc>
              <a:tabLst>
                <a:tab algn="l" pos="0"/>
              </a:tabLst>
            </a:pPr>
            <a:endParaRPr b="0" lang="ru-RU" sz="1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"/>
          <p:cNvSpPr/>
          <p:nvPr/>
        </p:nvSpPr>
        <p:spPr>
          <a:xfrm>
            <a:off x="1800000" y="180000"/>
            <a:ext cx="6658560" cy="85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1" lang="ru-RU" sz="2600" spc="-1" strike="noStrike">
                <a:solidFill>
                  <a:srgbClr val="ffffff"/>
                </a:solidFill>
                <a:latin typeface="DejaVu Sans"/>
                <a:ea typeface="DejaVu Sans"/>
              </a:rPr>
              <a:t>Итоги работы Центра судебной экспертизы </a:t>
            </a:r>
            <a:endParaRPr b="0" lang="ru-RU" sz="26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31" name="" descr=""/>
          <p:cNvPicPr/>
          <p:nvPr/>
        </p:nvPicPr>
        <p:blipFill>
          <a:blip r:embed="rId4"/>
          <a:stretch/>
        </p:blipFill>
        <p:spPr>
          <a:xfrm>
            <a:off x="5580000" y="1800000"/>
            <a:ext cx="4318920" cy="2878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17" descr=""/>
          <p:cNvPicPr/>
          <p:nvPr/>
        </p:nvPicPr>
        <p:blipFill>
          <a:blip r:embed="rId2"/>
          <a:stretch/>
        </p:blipFill>
        <p:spPr>
          <a:xfrm>
            <a:off x="9000000" y="180000"/>
            <a:ext cx="896760" cy="896760"/>
          </a:xfrm>
          <a:prstGeom prst="rect">
            <a:avLst/>
          </a:prstGeom>
          <a:ln w="36000">
            <a:noFill/>
          </a:ln>
        </p:spPr>
      </p:pic>
      <p:pic>
        <p:nvPicPr>
          <p:cNvPr id="33" name="Рисунок 18" descr=""/>
          <p:cNvPicPr/>
          <p:nvPr/>
        </p:nvPicPr>
        <p:blipFill>
          <a:blip r:embed="rId3"/>
          <a:stretch/>
        </p:blipFill>
        <p:spPr>
          <a:xfrm>
            <a:off x="180000" y="57960"/>
            <a:ext cx="1005480" cy="1018800"/>
          </a:xfrm>
          <a:prstGeom prst="rect">
            <a:avLst/>
          </a:prstGeom>
          <a:ln w="0">
            <a:noFill/>
          </a:ln>
        </p:spPr>
      </p:pic>
      <p:sp>
        <p:nvSpPr>
          <p:cNvPr id="34" name=""/>
          <p:cNvSpPr/>
          <p:nvPr/>
        </p:nvSpPr>
        <p:spPr>
          <a:xfrm>
            <a:off x="1800000" y="180000"/>
            <a:ext cx="6658560" cy="85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1" lang="ru-RU" sz="2600" spc="-1" strike="noStrike">
                <a:solidFill>
                  <a:srgbClr val="ffffff"/>
                </a:solidFill>
                <a:latin typeface="DejaVu Sans"/>
                <a:ea typeface="DejaVu Sans"/>
              </a:rPr>
              <a:t>Итоги работы Центра судебной экспертизы </a:t>
            </a:r>
            <a:endParaRPr b="0" lang="ru-RU" sz="26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5" name="PlaceHolder 7"/>
          <p:cNvSpPr/>
          <p:nvPr/>
        </p:nvSpPr>
        <p:spPr>
          <a:xfrm>
            <a:off x="5220000" y="1260000"/>
            <a:ext cx="4498560" cy="4138920"/>
          </a:xfrm>
          <a:prstGeom prst="rect">
            <a:avLst/>
          </a:prstGeom>
          <a:solidFill>
            <a:schemeClr val="bg2">
              <a:lumMod val="95000"/>
              <a:alpha val="30000"/>
            </a:schemeClr>
          </a:solidFill>
          <a:ln w="36000">
            <a:noFill/>
          </a:ln>
        </p:spPr>
        <p:style>
          <a:lnRef idx="0"/>
          <a:fillRef idx="0"/>
          <a:effectRef idx="0"/>
          <a:fontRef idx="minor"/>
        </p:style>
        <p:txBody>
          <a:bodyPr lIns="18000" rIns="18000" tIns="18000" bIns="18000" anchor="t">
            <a:normAutofit/>
          </a:bodyPr>
          <a:p>
            <a:pPr marL="432000" defTabSz="914400">
              <a:lnSpc>
                <a:spcPct val="100000"/>
              </a:lnSpc>
              <a:spcBef>
                <a:spcPts val="1417"/>
              </a:spcBef>
              <a:tabLst>
                <a:tab algn="l" pos="0"/>
              </a:tabLst>
            </a:pPr>
            <a:r>
              <a:rPr b="1" lang="ru-RU" sz="1600" spc="35" strike="noStrike">
                <a:solidFill>
                  <a:schemeClr val="lt2"/>
                </a:solidFill>
                <a:latin typeface="DejaVu Sans"/>
                <a:ea typeface="Tahoma"/>
              </a:rPr>
              <a:t>Наибольшее количество по родам и видам (за 11</a:t>
            </a:r>
            <a:r>
              <a:rPr b="1" lang="ru-RU" sz="1600" spc="35" strike="noStrike">
                <a:solidFill>
                  <a:schemeClr val="lt2"/>
                </a:solidFill>
                <a:latin typeface="DejaVu Sans"/>
                <a:ea typeface="DejaVu Sans"/>
              </a:rPr>
              <a:t> месяцев)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ru-RU" sz="1300" spc="35" strike="noStrike">
                <a:solidFill>
                  <a:schemeClr val="lt2"/>
                </a:solidFill>
                <a:latin typeface="DejaVu Sans"/>
                <a:ea typeface="DejaVu Sans"/>
              </a:rPr>
              <a:t>Строительно-техническая экспертиза —</a:t>
            </a:r>
            <a:r>
              <a:rPr b="0" lang="ru-RU" sz="1400" spc="35" strike="noStrike">
                <a:solidFill>
                  <a:schemeClr val="lt2"/>
                </a:solidFill>
                <a:latin typeface="DejaVu Sans"/>
                <a:ea typeface="DejaVu Sans"/>
              </a:rPr>
              <a:t> </a:t>
            </a:r>
            <a:r>
              <a:rPr b="1" lang="ru-RU" sz="1400" spc="35" strike="noStrike">
                <a:solidFill>
                  <a:schemeClr val="lt2"/>
                </a:solidFill>
                <a:latin typeface="DejaVu Sans"/>
                <a:ea typeface="DejaVu Sans"/>
              </a:rPr>
              <a:t>1349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ru-RU" sz="1300" spc="35" strike="noStrike">
                <a:solidFill>
                  <a:schemeClr val="lt2"/>
                </a:solidFill>
                <a:latin typeface="DejaVu Sans"/>
                <a:ea typeface="DejaVu Sans"/>
              </a:rPr>
              <a:t>Экспертиза материалов, веществ и изделий —</a:t>
            </a:r>
            <a:r>
              <a:rPr b="0" lang="ru-RU" sz="1400" spc="35" strike="noStrike">
                <a:solidFill>
                  <a:schemeClr val="lt2"/>
                </a:solidFill>
                <a:latin typeface="DejaVu Sans"/>
                <a:ea typeface="DejaVu Sans"/>
              </a:rPr>
              <a:t> </a:t>
            </a:r>
            <a:r>
              <a:rPr b="1" lang="ru-RU" sz="1400" spc="35" strike="noStrike">
                <a:solidFill>
                  <a:schemeClr val="lt2"/>
                </a:solidFill>
                <a:latin typeface="DejaVu Sans"/>
                <a:ea typeface="DejaVu Sans"/>
              </a:rPr>
              <a:t>958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ru-RU" sz="1400" spc="35" strike="noStrike">
                <a:solidFill>
                  <a:schemeClr val="lt2"/>
                </a:solidFill>
                <a:latin typeface="DejaVu Sans"/>
                <a:ea typeface="Tahoma"/>
              </a:rPr>
              <a:t>Т</a:t>
            </a:r>
            <a:r>
              <a:rPr b="0" lang="ru-RU" sz="1300" spc="35" strike="noStrike">
                <a:solidFill>
                  <a:schemeClr val="lt2"/>
                </a:solidFill>
                <a:latin typeface="DejaVu Sans"/>
                <a:ea typeface="Tahoma"/>
              </a:rPr>
              <a:t>овароведческая экспертиза       </a:t>
            </a:r>
            <a:r>
              <a:rPr b="0" lang="ru-RU" sz="1400" spc="35" strike="noStrike">
                <a:solidFill>
                  <a:schemeClr val="lt2"/>
                </a:solidFill>
                <a:latin typeface="DejaVu Sans"/>
                <a:ea typeface="DejaVu Sans"/>
              </a:rPr>
              <a:t>— </a:t>
            </a:r>
            <a:r>
              <a:rPr b="1" lang="ru-RU" sz="1400" spc="35" strike="noStrike">
                <a:solidFill>
                  <a:schemeClr val="lt2"/>
                </a:solidFill>
                <a:latin typeface="DejaVu Sans"/>
                <a:ea typeface="DejaVu Sans"/>
              </a:rPr>
              <a:t>874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ru-RU" sz="1300" spc="35" strike="noStrike">
                <a:solidFill>
                  <a:schemeClr val="lt2"/>
                </a:solidFill>
                <a:latin typeface="DejaVu Sans"/>
                <a:ea typeface="Tahoma"/>
              </a:rPr>
              <a:t>Почерковедческая экспертиза</a:t>
            </a:r>
            <a:r>
              <a:rPr b="0" lang="ru-RU" sz="1400" spc="35" strike="noStrike">
                <a:solidFill>
                  <a:schemeClr val="lt2"/>
                </a:solidFill>
                <a:latin typeface="DejaVu Sans"/>
                <a:ea typeface="Tahoma"/>
              </a:rPr>
              <a:t>     </a:t>
            </a:r>
            <a:r>
              <a:rPr b="0" lang="ru-RU" sz="1400" spc="35" strike="noStrike">
                <a:solidFill>
                  <a:schemeClr val="lt2"/>
                </a:solidFill>
                <a:latin typeface="DejaVu Sans"/>
                <a:ea typeface="DejaVu Sans"/>
              </a:rPr>
              <a:t>— </a:t>
            </a:r>
            <a:r>
              <a:rPr b="1" lang="ru-RU" sz="1400" spc="35" strike="noStrike">
                <a:solidFill>
                  <a:schemeClr val="lt2"/>
                </a:solidFill>
                <a:latin typeface="DejaVu Sans"/>
                <a:ea typeface="DejaVu Sans"/>
              </a:rPr>
              <a:t>861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ru-RU" sz="1300" spc="35" strike="noStrike">
                <a:solidFill>
                  <a:schemeClr val="lt2"/>
                </a:solidFill>
                <a:latin typeface="DejaVu Sans"/>
                <a:ea typeface="DejaVu Sans"/>
              </a:rPr>
              <a:t>технические и сметно-расчетные исследования строительных объектов  и территории, функционально связанной  с ними </a:t>
            </a:r>
            <a:r>
              <a:rPr b="0" lang="ru-RU" sz="1400" spc="35" strike="noStrike">
                <a:solidFill>
                  <a:schemeClr val="lt2"/>
                </a:solidFill>
                <a:latin typeface="DejaVu Sans"/>
                <a:ea typeface="DejaVu Sans"/>
              </a:rPr>
              <a:t>— </a:t>
            </a:r>
            <a:r>
              <a:rPr b="1" lang="ru-RU" sz="1400" spc="35" strike="noStrike">
                <a:solidFill>
                  <a:schemeClr val="lt2"/>
                </a:solidFill>
                <a:latin typeface="DejaVu Sans"/>
                <a:ea typeface="DejaVu Sans"/>
              </a:rPr>
              <a:t>943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ru-RU" sz="1300" spc="35" strike="noStrike">
                <a:solidFill>
                  <a:schemeClr val="lt2"/>
                </a:solidFill>
                <a:latin typeface="DejaVu Sans"/>
                <a:ea typeface="DejaVu Sans"/>
              </a:rPr>
              <a:t>промышленных (непродовольственных) товаров, в том числе с целью определения их стоимости</a:t>
            </a:r>
            <a:r>
              <a:rPr b="0" lang="ru-RU" sz="1400" spc="35" strike="noStrike">
                <a:solidFill>
                  <a:schemeClr val="lt2"/>
                </a:solidFill>
                <a:latin typeface="DejaVu Sans"/>
                <a:ea typeface="DejaVu Sans"/>
              </a:rPr>
              <a:t> — </a:t>
            </a:r>
            <a:r>
              <a:rPr b="1" lang="ru-RU" sz="1400" spc="35" strike="noStrike">
                <a:solidFill>
                  <a:schemeClr val="lt2"/>
                </a:solidFill>
                <a:latin typeface="DejaVu Sans"/>
                <a:ea typeface="DejaVu Sans"/>
              </a:rPr>
              <a:t>725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ru-RU" sz="13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6" name="" descr=""/>
          <p:cNvPicPr/>
          <p:nvPr/>
        </p:nvPicPr>
        <p:blipFill>
          <a:blip r:embed="rId4"/>
          <a:stretch/>
        </p:blipFill>
        <p:spPr>
          <a:xfrm>
            <a:off x="360000" y="1620000"/>
            <a:ext cx="4678920" cy="3118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Прямоугольник 3"/>
          <p:cNvSpPr/>
          <p:nvPr/>
        </p:nvSpPr>
        <p:spPr>
          <a:xfrm>
            <a:off x="3240000" y="1620000"/>
            <a:ext cx="6297480" cy="2697120"/>
          </a:xfrm>
          <a:prstGeom prst="rect">
            <a:avLst/>
          </a:prstGeom>
          <a:noFill/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93240" rIns="93240" tIns="48240" bIns="48240" anchor="t">
            <a:noAutofit/>
          </a:bodyPr>
          <a:p>
            <a:pPr algn="ctr" defTabSz="914400">
              <a:lnSpc>
                <a:spcPct val="100000"/>
              </a:lnSpc>
            </a:pPr>
            <a:br>
              <a:rPr sz="2800"/>
            </a:br>
            <a:r>
              <a:rPr b="1" lang="ru-RU" sz="2800" spc="-1" strike="noStrike">
                <a:solidFill>
                  <a:srgbClr val="ffffff"/>
                </a:solidFill>
                <a:latin typeface="DejaVu Sans"/>
                <a:ea typeface="DejaVu Sans"/>
              </a:rPr>
              <a:t> </a:t>
            </a:r>
            <a:br>
              <a:rPr sz="2800"/>
            </a:br>
            <a:r>
              <a:rPr b="1" lang="ru-RU" sz="2800" spc="-1" strike="noStrike">
                <a:solidFill>
                  <a:srgbClr val="ffffff"/>
                </a:solidFill>
                <a:latin typeface="DejaVu Sans"/>
                <a:ea typeface="DejaVu Sans"/>
              </a:rPr>
              <a:t>Институт</a:t>
            </a:r>
            <a:r>
              <a:rPr b="1" lang="ru-RU" sz="2000" spc="35" strike="noStrike">
                <a:solidFill>
                  <a:schemeClr val="lt2"/>
                </a:solidFill>
                <a:latin typeface="PT Astra Sans"/>
                <a:ea typeface="DejaVu Sans"/>
              </a:rPr>
              <a:t> </a:t>
            </a:r>
            <a:r>
              <a:rPr b="1" lang="ru-RU" sz="2800" spc="-1" strike="noStrike">
                <a:solidFill>
                  <a:srgbClr val="ffffff"/>
                </a:solidFill>
                <a:latin typeface="DejaVu Sans"/>
                <a:ea typeface="DejaVu Sans"/>
              </a:rPr>
              <a:t>переподготовки и повышения квалификации</a:t>
            </a:r>
            <a:endParaRPr b="0" lang="ru-RU" sz="28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38" name="Рисунок 13" descr=""/>
          <p:cNvPicPr/>
          <p:nvPr/>
        </p:nvPicPr>
        <p:blipFill>
          <a:blip r:embed="rId2"/>
          <a:stretch/>
        </p:blipFill>
        <p:spPr>
          <a:xfrm>
            <a:off x="360000" y="1620000"/>
            <a:ext cx="2661840" cy="2697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11" descr=""/>
          <p:cNvPicPr/>
          <p:nvPr/>
        </p:nvPicPr>
        <p:blipFill>
          <a:blip r:embed="rId2"/>
          <a:stretch/>
        </p:blipFill>
        <p:spPr>
          <a:xfrm>
            <a:off x="9000000" y="180000"/>
            <a:ext cx="896760" cy="896760"/>
          </a:xfrm>
          <a:prstGeom prst="rect">
            <a:avLst/>
          </a:prstGeom>
          <a:ln w="36000">
            <a:noFill/>
          </a:ln>
        </p:spPr>
      </p:pic>
      <p:pic>
        <p:nvPicPr>
          <p:cNvPr id="40" name="Рисунок 12" descr=""/>
          <p:cNvPicPr/>
          <p:nvPr/>
        </p:nvPicPr>
        <p:blipFill>
          <a:blip r:embed="rId3"/>
          <a:stretch/>
        </p:blipFill>
        <p:spPr>
          <a:xfrm>
            <a:off x="180000" y="57960"/>
            <a:ext cx="1005480" cy="1018800"/>
          </a:xfrm>
          <a:prstGeom prst="rect">
            <a:avLst/>
          </a:prstGeom>
          <a:ln w="0">
            <a:noFill/>
          </a:ln>
        </p:spPr>
      </p:pic>
      <p:sp>
        <p:nvSpPr>
          <p:cNvPr id="41" name="PlaceHolder 22"/>
          <p:cNvSpPr/>
          <p:nvPr/>
        </p:nvSpPr>
        <p:spPr>
          <a:xfrm>
            <a:off x="540000" y="1260000"/>
            <a:ext cx="4858920" cy="4138920"/>
          </a:xfrm>
          <a:prstGeom prst="rect">
            <a:avLst/>
          </a:prstGeom>
          <a:solidFill>
            <a:schemeClr val="bg2">
              <a:lumMod val="95000"/>
              <a:alpha val="30000"/>
            </a:schemeClr>
          </a:solidFill>
          <a:ln w="36000">
            <a:noFill/>
          </a:ln>
        </p:spPr>
        <p:style>
          <a:lnRef idx="0"/>
          <a:fillRef idx="0"/>
          <a:effectRef idx="0"/>
          <a:fontRef idx="minor"/>
        </p:style>
        <p:txBody>
          <a:bodyPr lIns="18000" rIns="18000" tIns="18000" bIns="18000" anchor="t">
            <a:normAutofit/>
          </a:bodyPr>
          <a:p>
            <a:pPr marL="36000" defTabSz="914400">
              <a:lnSpc>
                <a:spcPct val="100000"/>
              </a:lnSpc>
              <a:spcBef>
                <a:spcPts val="1417"/>
              </a:spcBef>
              <a:tabLst>
                <a:tab algn="l" pos="0"/>
              </a:tabLst>
            </a:pPr>
            <a:r>
              <a:rPr b="1" lang="ru-RU" sz="1400" spc="35" strike="noStrike">
                <a:solidFill>
                  <a:schemeClr val="lt2"/>
                </a:solidFill>
                <a:latin typeface="DejaVu Sans"/>
                <a:ea typeface="DejaVu Sans"/>
              </a:rPr>
              <a:t>За 2025 год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marL="36000" algn="just" defTabSz="914400">
              <a:lnSpc>
                <a:spcPct val="100000"/>
              </a:lnSpc>
              <a:tabLst>
                <a:tab algn="l" pos="0"/>
              </a:tabLst>
            </a:pP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36000" algn="just" defTabSz="914400">
              <a:lnSpc>
                <a:spcPct val="100000"/>
              </a:lnSpc>
              <a:tabLst>
                <a:tab algn="l" pos="0"/>
              </a:tabLst>
            </a:pPr>
            <a:r>
              <a:rPr b="0" lang="ru-RU" sz="1200" spc="35" strike="noStrike">
                <a:solidFill>
                  <a:schemeClr val="lt2"/>
                </a:solidFill>
                <a:latin typeface="DejaVu Sans"/>
                <a:ea typeface="DejaVu Sans"/>
              </a:rPr>
              <a:t>В рамках государственного задания на 2025 год предусмотрен показатель </a:t>
            </a:r>
            <a:r>
              <a:rPr b="1" lang="ru-RU" sz="1400" spc="35" strike="noStrike">
                <a:solidFill>
                  <a:schemeClr val="lt2"/>
                </a:solidFill>
                <a:latin typeface="DejaVu Sans"/>
                <a:ea typeface="DejaVu Sans"/>
              </a:rPr>
              <a:t>830</a:t>
            </a:r>
            <a:r>
              <a:rPr b="0" lang="ru-RU" sz="1200" spc="35" strike="noStrike">
                <a:solidFill>
                  <a:schemeClr val="lt2"/>
                </a:solidFill>
                <a:latin typeface="DejaVu Sans"/>
                <a:ea typeface="DejaVu Sans"/>
              </a:rPr>
              <a:t> человек.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36000" algn="just" defTabSz="914400">
              <a:lnSpc>
                <a:spcPct val="100000"/>
              </a:lnSpc>
              <a:tabLst>
                <a:tab algn="l" pos="0"/>
              </a:tabLst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marL="36000" algn="just" defTabSz="914400">
              <a:lnSpc>
                <a:spcPct val="100000"/>
              </a:lnSpc>
              <a:tabLst>
                <a:tab algn="l" pos="0"/>
              </a:tabLst>
            </a:pPr>
            <a:r>
              <a:rPr b="1" lang="ru-RU" sz="1400" spc="35" strike="noStrike">
                <a:solidFill>
                  <a:schemeClr val="lt2"/>
                </a:solidFill>
                <a:latin typeface="DejaVu Sans"/>
                <a:ea typeface="DejaVu Sans"/>
              </a:rPr>
              <a:t>Прошли: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marL="36000" indent="-216000" algn="just" defTabSz="91440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ru-RU" sz="1200" spc="35" strike="noStrike">
                <a:solidFill>
                  <a:schemeClr val="lt2"/>
                </a:solidFill>
                <a:latin typeface="DejaVu Sans"/>
                <a:ea typeface="DejaVu Sans"/>
              </a:rPr>
              <a:t>обучение по дополнительным образовательным программам профессиональной переподготовки </a:t>
            </a:r>
            <a:r>
              <a:rPr b="1" lang="ru-RU" sz="1400" spc="35" strike="noStrike">
                <a:solidFill>
                  <a:schemeClr val="lt2"/>
                </a:solidFill>
                <a:latin typeface="DejaVu Sans"/>
                <a:ea typeface="DejaVu Sans"/>
              </a:rPr>
              <a:t>563</a:t>
            </a:r>
            <a:r>
              <a:rPr b="0" lang="ru-RU" sz="1200" spc="35" strike="noStrike">
                <a:solidFill>
                  <a:schemeClr val="lt2"/>
                </a:solidFill>
                <a:latin typeface="DejaVu Sans"/>
                <a:ea typeface="DejaVu Sans"/>
              </a:rPr>
              <a:t> человека.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36000" indent="-216000" algn="just" defTabSz="91440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ru-RU" sz="1200" spc="35" strike="noStrike">
                <a:solidFill>
                  <a:schemeClr val="lt2"/>
                </a:solidFill>
                <a:latin typeface="DejaVu Sans"/>
                <a:ea typeface="DejaVu Sans"/>
              </a:rPr>
              <a:t>обучение на курсах повышения квалификации </a:t>
            </a:r>
            <a:r>
              <a:rPr b="1" lang="ru-RU" sz="1400" spc="35" strike="noStrike">
                <a:solidFill>
                  <a:schemeClr val="lt2"/>
                </a:solidFill>
                <a:latin typeface="DejaVu Sans"/>
                <a:ea typeface="DejaVu Sans"/>
              </a:rPr>
              <a:t>204</a:t>
            </a:r>
            <a:r>
              <a:rPr b="0" lang="ru-RU" sz="1200" spc="35" strike="noStrike">
                <a:solidFill>
                  <a:schemeClr val="lt2"/>
                </a:solidFill>
                <a:latin typeface="DejaVu Sans"/>
                <a:ea typeface="DejaVu Sans"/>
              </a:rPr>
              <a:t> человека.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36000" algn="just" defTabSz="914400">
              <a:lnSpc>
                <a:spcPct val="100000"/>
              </a:lnSpc>
              <a:tabLst>
                <a:tab algn="l" pos="0"/>
              </a:tabLst>
            </a:pP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36000" indent="-216000" algn="just" defTabSz="91440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ru-RU" sz="1200" spc="35" strike="noStrike">
                <a:solidFill>
                  <a:schemeClr val="lt2"/>
                </a:solidFill>
                <a:latin typeface="DejaVu Sans"/>
                <a:ea typeface="DejaVu Sans"/>
              </a:rPr>
              <a:t>Аттестовано на право самостоятельного производства судебной экспертизы по экспертным специальностям  </a:t>
            </a:r>
            <a:r>
              <a:rPr b="1" lang="ru-RU" sz="1400" spc="35" strike="noStrike">
                <a:solidFill>
                  <a:schemeClr val="lt2"/>
                </a:solidFill>
                <a:latin typeface="DejaVu Sans"/>
                <a:ea typeface="DejaVu Sans"/>
              </a:rPr>
              <a:t>601</a:t>
            </a:r>
            <a:r>
              <a:rPr b="0" lang="ru-RU" sz="1200" spc="35" strike="noStrike">
                <a:solidFill>
                  <a:schemeClr val="lt2"/>
                </a:solidFill>
                <a:latin typeface="DejaVu Sans"/>
                <a:ea typeface="DejaVu Sans"/>
              </a:rPr>
              <a:t> человек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36000" algn="just" defTabSz="914400">
              <a:lnSpc>
                <a:spcPct val="100000"/>
              </a:lnSpc>
              <a:tabLst>
                <a:tab algn="l" pos="0"/>
              </a:tabLst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marL="36000" indent="-216000" algn="just" defTabSz="91440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ru-RU" sz="1800" spc="35" strike="noStrike">
                <a:solidFill>
                  <a:schemeClr val="lt2"/>
                </a:solidFill>
                <a:latin typeface="DejaVu Sans"/>
                <a:ea typeface="DejaVu Sans"/>
              </a:rPr>
              <a:t>Государственное задание за 11 месяцев 2025 г. выполнено в объеме</a:t>
            </a:r>
            <a:r>
              <a:rPr b="1" lang="ru-RU" sz="1800" spc="35" strike="noStrike">
                <a:solidFill>
                  <a:schemeClr val="lt2"/>
                </a:solidFill>
                <a:latin typeface="DejaVu Sans"/>
                <a:ea typeface="DejaVu Sans"/>
              </a:rPr>
              <a:t> </a:t>
            </a:r>
            <a:r>
              <a:rPr b="1" lang="ru-RU" sz="2000" spc="35" strike="noStrike">
                <a:solidFill>
                  <a:schemeClr val="lt2"/>
                </a:solidFill>
                <a:latin typeface="DejaVu Sans"/>
                <a:ea typeface="DejaVu Sans"/>
              </a:rPr>
              <a:t>1368</a:t>
            </a:r>
            <a:r>
              <a:rPr b="1" lang="ru-RU" sz="1800" spc="35" strike="noStrike">
                <a:solidFill>
                  <a:schemeClr val="lt2"/>
                </a:solidFill>
                <a:latin typeface="DejaVu Sans"/>
                <a:ea typeface="DejaVu Sans"/>
              </a:rPr>
              <a:t> человек</a:t>
            </a:r>
            <a:r>
              <a:rPr b="0" lang="ru-RU" sz="1200" spc="35" strike="noStrike">
                <a:solidFill>
                  <a:schemeClr val="lt2"/>
                </a:solidFill>
                <a:latin typeface="DejaVu Sans"/>
                <a:ea typeface="DejaVu Sans"/>
              </a:rPr>
              <a:t>.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1417"/>
              </a:spcBef>
              <a:tabLst>
                <a:tab algn="l" pos="0"/>
              </a:tabLst>
            </a:pP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"/>
          <p:cNvSpPr/>
          <p:nvPr/>
        </p:nvSpPr>
        <p:spPr>
          <a:xfrm>
            <a:off x="1800000" y="180000"/>
            <a:ext cx="6658560" cy="85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1" lang="ru-RU" sz="2600" spc="-1" strike="noStrike">
                <a:solidFill>
                  <a:srgbClr val="ffffff"/>
                </a:solidFill>
                <a:latin typeface="DejaVu Sans"/>
                <a:ea typeface="DejaVu Sans"/>
              </a:rPr>
              <a:t>Итоги работы Центра судебной экспертизы </a:t>
            </a:r>
            <a:endParaRPr b="0" lang="ru-RU" sz="26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43" name="" descr=""/>
          <p:cNvPicPr/>
          <p:nvPr/>
        </p:nvPicPr>
        <p:blipFill>
          <a:blip r:embed="rId4"/>
          <a:stretch/>
        </p:blipFill>
        <p:spPr>
          <a:xfrm>
            <a:off x="5580000" y="1634400"/>
            <a:ext cx="4297320" cy="2864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Прямоугольник 1"/>
          <p:cNvSpPr/>
          <p:nvPr/>
        </p:nvSpPr>
        <p:spPr>
          <a:xfrm>
            <a:off x="3240000" y="1620000"/>
            <a:ext cx="6297480" cy="2697120"/>
          </a:xfrm>
          <a:prstGeom prst="rect">
            <a:avLst/>
          </a:prstGeom>
          <a:noFill/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93240" rIns="93240" tIns="48240" bIns="48240" anchor="t">
            <a:noAutofit/>
          </a:bodyPr>
          <a:p>
            <a:pPr algn="ctr" defTabSz="914400">
              <a:lnSpc>
                <a:spcPct val="100000"/>
              </a:lnSpc>
            </a:pPr>
            <a:br>
              <a:rPr sz="2800"/>
            </a:br>
            <a:r>
              <a:rPr b="1" lang="ru-RU" sz="2800" spc="-1" strike="noStrike">
                <a:solidFill>
                  <a:srgbClr val="ffffff"/>
                </a:solidFill>
                <a:latin typeface="DejaVu Sans"/>
                <a:ea typeface="DejaVu Sans"/>
              </a:rPr>
              <a:t>Отдел коммуникации</a:t>
            </a:r>
            <a:endParaRPr b="0" lang="ru-RU" sz="28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45" name="Рисунок 7" descr=""/>
          <p:cNvPicPr/>
          <p:nvPr/>
        </p:nvPicPr>
        <p:blipFill>
          <a:blip r:embed="rId2"/>
          <a:stretch/>
        </p:blipFill>
        <p:spPr>
          <a:xfrm>
            <a:off x="360000" y="1620000"/>
            <a:ext cx="2661840" cy="2697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19" descr=""/>
          <p:cNvPicPr/>
          <p:nvPr/>
        </p:nvPicPr>
        <p:blipFill>
          <a:blip r:embed="rId2"/>
          <a:stretch/>
        </p:blipFill>
        <p:spPr>
          <a:xfrm>
            <a:off x="9000000" y="180000"/>
            <a:ext cx="896760" cy="896760"/>
          </a:xfrm>
          <a:prstGeom prst="rect">
            <a:avLst/>
          </a:prstGeom>
          <a:ln w="36000">
            <a:noFill/>
          </a:ln>
        </p:spPr>
      </p:pic>
      <p:pic>
        <p:nvPicPr>
          <p:cNvPr id="47" name="Рисунок 20" descr=""/>
          <p:cNvPicPr/>
          <p:nvPr/>
        </p:nvPicPr>
        <p:blipFill>
          <a:blip r:embed="rId3"/>
          <a:stretch/>
        </p:blipFill>
        <p:spPr>
          <a:xfrm>
            <a:off x="180000" y="57960"/>
            <a:ext cx="1005480" cy="1018800"/>
          </a:xfrm>
          <a:prstGeom prst="rect">
            <a:avLst/>
          </a:prstGeom>
          <a:ln w="0">
            <a:noFill/>
          </a:ln>
        </p:spPr>
      </p:pic>
      <p:sp>
        <p:nvSpPr>
          <p:cNvPr id="48" name="PlaceHolder 4"/>
          <p:cNvSpPr/>
          <p:nvPr/>
        </p:nvSpPr>
        <p:spPr>
          <a:xfrm>
            <a:off x="540000" y="1327680"/>
            <a:ext cx="3958560" cy="3890880"/>
          </a:xfrm>
          <a:prstGeom prst="rect">
            <a:avLst/>
          </a:prstGeom>
          <a:solidFill>
            <a:schemeClr val="bg2">
              <a:lumMod val="95000"/>
              <a:alpha val="30000"/>
            </a:schemeClr>
          </a:solidFill>
          <a:ln w="36000">
            <a:noFill/>
          </a:ln>
        </p:spPr>
        <p:style>
          <a:lnRef idx="0"/>
          <a:fillRef idx="0"/>
          <a:effectRef idx="0"/>
          <a:fontRef idx="minor"/>
        </p:style>
        <p:txBody>
          <a:bodyPr lIns="18000" rIns="18000" tIns="18000" bIns="18000" anchor="t">
            <a:normAutofit/>
          </a:bodyPr>
          <a:p>
            <a:pPr marL="432000" defTabSz="914400">
              <a:lnSpc>
                <a:spcPct val="100000"/>
              </a:lnSpc>
              <a:spcBef>
                <a:spcPts val="1417"/>
              </a:spcBef>
              <a:tabLst>
                <a:tab algn="l" pos="0"/>
              </a:tabLst>
            </a:pPr>
            <a:r>
              <a:rPr b="1" lang="ru-RU" sz="2600" spc="35" strike="noStrike">
                <a:solidFill>
                  <a:schemeClr val="lt2"/>
                </a:solidFill>
                <a:latin typeface="PT Astra Sans"/>
                <a:ea typeface="DejaVu Sans"/>
              </a:rPr>
              <a:t>Развитие Телеграм-канала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  <a:p>
            <a:pPr marL="432000" defTabSz="914400">
              <a:lnSpc>
                <a:spcPct val="100000"/>
              </a:lnSpc>
              <a:spcBef>
                <a:spcPts val="1417"/>
              </a:spcBef>
              <a:tabLst>
                <a:tab algn="l" pos="0"/>
              </a:tabLst>
            </a:pPr>
            <a:r>
              <a:rPr b="0" lang="ru-RU" sz="2000" spc="35" strike="noStrike">
                <a:solidFill>
                  <a:schemeClr val="lt2"/>
                </a:solidFill>
                <a:latin typeface="PT Astra Sans"/>
                <a:ea typeface="DejaVu Sans"/>
              </a:rPr>
              <a:t>Общее количество подписчиков: </a:t>
            </a:r>
            <a:r>
              <a:rPr b="1" lang="ru-RU" sz="2000" spc="35" strike="noStrike">
                <a:solidFill>
                  <a:schemeClr val="lt2"/>
                </a:solidFill>
                <a:latin typeface="PT Astra Sans"/>
                <a:ea typeface="DejaVu Sans"/>
              </a:rPr>
              <a:t>1623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marL="432000" defTabSz="914400">
              <a:lnSpc>
                <a:spcPct val="100000"/>
              </a:lnSpc>
              <a:spcBef>
                <a:spcPts val="1417"/>
              </a:spcBef>
              <a:tabLst>
                <a:tab algn="l" pos="0"/>
              </a:tabLst>
            </a:pPr>
            <a:r>
              <a:rPr b="0" lang="ru-RU" sz="2000" spc="35" strike="noStrike">
                <a:solidFill>
                  <a:schemeClr val="lt2"/>
                </a:solidFill>
                <a:latin typeface="PT Astra Sans"/>
                <a:ea typeface="DejaVu Sans"/>
              </a:rPr>
              <a:t>Индекс цитируемости: </a:t>
            </a:r>
            <a:r>
              <a:rPr b="1" lang="ru-RU" sz="2000" spc="35" strike="noStrike">
                <a:solidFill>
                  <a:schemeClr val="lt2"/>
                </a:solidFill>
                <a:latin typeface="PT Astra Sans"/>
                <a:ea typeface="DejaVu Sans"/>
              </a:rPr>
              <a:t>4,8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marL="432000" defTabSz="914400">
              <a:lnSpc>
                <a:spcPct val="100000"/>
              </a:lnSpc>
              <a:spcBef>
                <a:spcPts val="1417"/>
              </a:spcBef>
              <a:tabLst>
                <a:tab algn="l" pos="0"/>
              </a:tabLst>
            </a:pPr>
            <a:r>
              <a:rPr b="0" lang="ru-RU" sz="2000" spc="35" strike="noStrike">
                <a:solidFill>
                  <a:schemeClr val="lt2"/>
                </a:solidFill>
                <a:latin typeface="PT Astra Sans"/>
                <a:ea typeface="DejaVu Sans"/>
              </a:rPr>
              <a:t>Охват одного поста: </a:t>
            </a:r>
            <a:r>
              <a:rPr b="1" lang="ru-RU" sz="2000" spc="35" strike="noStrike">
                <a:solidFill>
                  <a:schemeClr val="lt2"/>
                </a:solidFill>
                <a:latin typeface="PT Astra Sans"/>
                <a:ea typeface="DejaVu Sans"/>
              </a:rPr>
              <a:t>630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marL="432000" defTabSz="914400">
              <a:lnSpc>
                <a:spcPct val="100000"/>
              </a:lnSpc>
              <a:spcBef>
                <a:spcPts val="1417"/>
              </a:spcBef>
              <a:tabLst>
                <a:tab algn="l" pos="0"/>
              </a:tabLst>
            </a:pP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marL="432000" defTabSz="914400">
              <a:lnSpc>
                <a:spcPct val="100000"/>
              </a:lnSpc>
              <a:spcBef>
                <a:spcPts val="1417"/>
              </a:spcBef>
              <a:tabLst>
                <a:tab algn="l" pos="0"/>
              </a:tabLst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marL="432000" defTabSz="914400">
              <a:lnSpc>
                <a:spcPct val="100000"/>
              </a:lnSpc>
              <a:spcBef>
                <a:spcPts val="1417"/>
              </a:spcBef>
              <a:tabLst>
                <a:tab algn="l" pos="0"/>
              </a:tabLst>
            </a:pP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  <a:p>
            <a:pPr marL="432000" defTabSz="914400">
              <a:lnSpc>
                <a:spcPct val="100000"/>
              </a:lnSpc>
              <a:spcBef>
                <a:spcPts val="1417"/>
              </a:spcBef>
              <a:tabLst>
                <a:tab algn="l" pos="0"/>
              </a:tabLst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marL="432000" defTabSz="914400">
              <a:lnSpc>
                <a:spcPct val="100000"/>
              </a:lnSpc>
              <a:spcBef>
                <a:spcPts val="1417"/>
              </a:spcBef>
              <a:tabLst>
                <a:tab algn="l" pos="0"/>
              </a:tabLst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marL="432000" defTabSz="914400">
              <a:lnSpc>
                <a:spcPct val="100000"/>
              </a:lnSpc>
              <a:spcBef>
                <a:spcPts val="1417"/>
              </a:spcBef>
              <a:tabLst>
                <a:tab algn="l" pos="0"/>
              </a:tabLst>
            </a:pP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"/>
          <p:cNvSpPr/>
          <p:nvPr/>
        </p:nvSpPr>
        <p:spPr>
          <a:xfrm>
            <a:off x="1800000" y="180000"/>
            <a:ext cx="6658560" cy="85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1" lang="ru-RU" sz="2600" spc="-1" strike="noStrike">
                <a:solidFill>
                  <a:srgbClr val="ffffff"/>
                </a:solidFill>
                <a:latin typeface="DejaVu Sans"/>
                <a:ea typeface="DejaVu Sans"/>
              </a:rPr>
              <a:t>Итоги работы Центра судебной экспертизы </a:t>
            </a:r>
            <a:endParaRPr b="0" lang="ru-RU" sz="26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50" name="" descr=""/>
          <p:cNvPicPr/>
          <p:nvPr/>
        </p:nvPicPr>
        <p:blipFill>
          <a:blip r:embed="rId4"/>
          <a:stretch/>
        </p:blipFill>
        <p:spPr>
          <a:xfrm>
            <a:off x="4860000" y="1620000"/>
            <a:ext cx="4587120" cy="2878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Рисунок 1" descr=""/>
          <p:cNvPicPr/>
          <p:nvPr/>
        </p:nvPicPr>
        <p:blipFill>
          <a:blip r:embed="rId2"/>
          <a:stretch/>
        </p:blipFill>
        <p:spPr>
          <a:xfrm>
            <a:off x="9000000" y="180000"/>
            <a:ext cx="896760" cy="896760"/>
          </a:xfrm>
          <a:prstGeom prst="rect">
            <a:avLst/>
          </a:prstGeom>
          <a:ln w="36000">
            <a:noFill/>
          </a:ln>
        </p:spPr>
      </p:pic>
      <p:pic>
        <p:nvPicPr>
          <p:cNvPr id="52" name="Рисунок 2" descr=""/>
          <p:cNvPicPr/>
          <p:nvPr/>
        </p:nvPicPr>
        <p:blipFill>
          <a:blip r:embed="rId3"/>
          <a:stretch/>
        </p:blipFill>
        <p:spPr>
          <a:xfrm>
            <a:off x="180000" y="57960"/>
            <a:ext cx="1005480" cy="1018800"/>
          </a:xfrm>
          <a:prstGeom prst="rect">
            <a:avLst/>
          </a:prstGeom>
          <a:ln w="0">
            <a:noFill/>
          </a:ln>
        </p:spPr>
      </p:pic>
      <p:sp>
        <p:nvSpPr>
          <p:cNvPr id="53" name="PlaceHolder 5"/>
          <p:cNvSpPr/>
          <p:nvPr/>
        </p:nvSpPr>
        <p:spPr>
          <a:xfrm>
            <a:off x="540000" y="1327680"/>
            <a:ext cx="3958560" cy="3890880"/>
          </a:xfrm>
          <a:prstGeom prst="rect">
            <a:avLst/>
          </a:prstGeom>
          <a:solidFill>
            <a:schemeClr val="bg2">
              <a:lumMod val="95000"/>
              <a:alpha val="30000"/>
            </a:schemeClr>
          </a:solidFill>
          <a:ln w="36000">
            <a:noFill/>
          </a:ln>
        </p:spPr>
        <p:style>
          <a:lnRef idx="0"/>
          <a:fillRef idx="0"/>
          <a:effectRef idx="0"/>
          <a:fontRef idx="minor"/>
        </p:style>
        <p:txBody>
          <a:bodyPr lIns="18000" rIns="18000" tIns="18000" bIns="18000" anchor="t">
            <a:normAutofit/>
          </a:bodyPr>
          <a:p>
            <a:pPr marL="432000" defTabSz="914400">
              <a:lnSpc>
                <a:spcPct val="100000"/>
              </a:lnSpc>
              <a:spcBef>
                <a:spcPts val="1417"/>
              </a:spcBef>
              <a:tabLst>
                <a:tab algn="l" pos="0"/>
              </a:tabLst>
            </a:pPr>
            <a:r>
              <a:rPr b="1" lang="ru-RU" sz="2400" spc="35" strike="noStrike">
                <a:solidFill>
                  <a:schemeClr val="lt2"/>
                </a:solidFill>
                <a:latin typeface="PT Astra Sans"/>
                <a:ea typeface="DejaVu Sans"/>
              </a:rPr>
              <a:t>Динамика развития. Подписчики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marL="432000" defTabSz="914400">
              <a:lnSpc>
                <a:spcPct val="100000"/>
              </a:lnSpc>
              <a:spcBef>
                <a:spcPts val="1417"/>
              </a:spcBef>
              <a:tabLst>
                <a:tab algn="l" pos="0"/>
              </a:tabLst>
            </a:pPr>
            <a:r>
              <a:rPr b="0" lang="ru-RU" sz="2100" spc="35" strike="noStrike">
                <a:solidFill>
                  <a:schemeClr val="lt2"/>
                </a:solidFill>
                <a:latin typeface="PT Astra Sans"/>
                <a:ea typeface="DejaVu Sans"/>
              </a:rPr>
              <a:t>С февраля 2025 года в канал пришли </a:t>
            </a:r>
            <a:r>
              <a:rPr b="1" lang="ru-RU" sz="2100" spc="35" strike="noStrike">
                <a:solidFill>
                  <a:schemeClr val="lt2"/>
                </a:solidFill>
                <a:latin typeface="PT Astra Sans"/>
                <a:ea typeface="DejaVu Sans"/>
              </a:rPr>
              <a:t>1039</a:t>
            </a:r>
            <a:r>
              <a:rPr b="0" lang="ru-RU" sz="2100" spc="35" strike="noStrike">
                <a:solidFill>
                  <a:schemeClr val="lt2"/>
                </a:solidFill>
                <a:latin typeface="PT Astra Sans"/>
                <a:ea typeface="DejaVu Sans"/>
              </a:rPr>
              <a:t> подписчика</a:t>
            </a:r>
            <a:br>
              <a:rPr sz="2100"/>
            </a:br>
            <a:br>
              <a:rPr sz="2100"/>
            </a:br>
            <a:r>
              <a:rPr b="0" lang="ru-RU" sz="2100" spc="35" strike="noStrike">
                <a:solidFill>
                  <a:schemeClr val="lt2"/>
                </a:solidFill>
                <a:latin typeface="PT Astra Sans"/>
                <a:ea typeface="DejaVu Sans"/>
              </a:rPr>
              <a:t>20.02.2025 — </a:t>
            </a:r>
            <a:r>
              <a:rPr b="1" lang="ru-RU" sz="2100" spc="35" strike="noStrike">
                <a:solidFill>
                  <a:schemeClr val="lt2"/>
                </a:solidFill>
                <a:latin typeface="PT Astra Sans"/>
                <a:ea typeface="DejaVu Sans"/>
              </a:rPr>
              <a:t>583</a:t>
            </a:r>
            <a:r>
              <a:rPr b="0" lang="ru-RU" sz="2100" spc="35" strike="noStrike">
                <a:solidFill>
                  <a:schemeClr val="lt2"/>
                </a:solidFill>
                <a:latin typeface="PT Astra Sans"/>
                <a:ea typeface="DejaVu Sans"/>
              </a:rPr>
              <a:t> подписчика</a:t>
            </a:r>
            <a:endParaRPr b="0" lang="ru-RU" sz="2100" spc="-1" strike="noStrike">
              <a:solidFill>
                <a:srgbClr val="000000"/>
              </a:solidFill>
              <a:latin typeface="Arial"/>
            </a:endParaRPr>
          </a:p>
          <a:p>
            <a:pPr marL="432000" defTabSz="914400">
              <a:lnSpc>
                <a:spcPct val="100000"/>
              </a:lnSpc>
              <a:spcBef>
                <a:spcPts val="1417"/>
              </a:spcBef>
              <a:tabLst>
                <a:tab algn="l" pos="0"/>
              </a:tabLst>
            </a:pPr>
            <a:r>
              <a:rPr b="0" lang="ru-RU" sz="2100" spc="35" strike="noStrike">
                <a:solidFill>
                  <a:schemeClr val="lt2"/>
                </a:solidFill>
                <a:latin typeface="PT Astra Sans"/>
                <a:ea typeface="DejaVu Sans"/>
              </a:rPr>
              <a:t>24.12.2025 — </a:t>
            </a:r>
            <a:r>
              <a:rPr b="1" lang="ru-RU" sz="2100" spc="35" strike="noStrike">
                <a:solidFill>
                  <a:schemeClr val="lt2"/>
                </a:solidFill>
                <a:latin typeface="PT Astra Sans"/>
                <a:ea typeface="DejaVu Sans"/>
              </a:rPr>
              <a:t>1622</a:t>
            </a:r>
            <a:endParaRPr b="0" lang="ru-RU" sz="2100" spc="-1" strike="noStrike">
              <a:solidFill>
                <a:srgbClr val="000000"/>
              </a:solidFill>
              <a:latin typeface="Arial"/>
            </a:endParaRPr>
          </a:p>
          <a:p>
            <a:pPr marL="432000" defTabSz="914400">
              <a:lnSpc>
                <a:spcPct val="100000"/>
              </a:lnSpc>
              <a:spcBef>
                <a:spcPts val="1417"/>
              </a:spcBef>
              <a:tabLst>
                <a:tab algn="l" pos="0"/>
              </a:tabLst>
            </a:pPr>
            <a:endParaRPr b="0" lang="ru-RU" sz="2100" spc="-1" strike="noStrike">
              <a:solidFill>
                <a:srgbClr val="000000"/>
              </a:solidFill>
              <a:latin typeface="Arial"/>
            </a:endParaRPr>
          </a:p>
          <a:p>
            <a:pPr marL="432000" defTabSz="914400">
              <a:lnSpc>
                <a:spcPct val="100000"/>
              </a:lnSpc>
              <a:spcBef>
                <a:spcPts val="1417"/>
              </a:spcBef>
              <a:tabLst>
                <a:tab algn="l" pos="0"/>
              </a:tabLst>
            </a:pPr>
            <a:endParaRPr b="0" lang="ru-RU" sz="2100" spc="-1" strike="noStrike">
              <a:solidFill>
                <a:srgbClr val="000000"/>
              </a:solidFill>
              <a:latin typeface="Arial"/>
            </a:endParaRPr>
          </a:p>
          <a:p>
            <a:pPr marL="432000" defTabSz="914400">
              <a:lnSpc>
                <a:spcPct val="100000"/>
              </a:lnSpc>
              <a:spcBef>
                <a:spcPts val="1417"/>
              </a:spcBef>
              <a:tabLst>
                <a:tab algn="l" pos="0"/>
              </a:tabLst>
            </a:pP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"/>
          <p:cNvSpPr/>
          <p:nvPr/>
        </p:nvSpPr>
        <p:spPr>
          <a:xfrm>
            <a:off x="1800000" y="180000"/>
            <a:ext cx="6658560" cy="85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1" lang="ru-RU" sz="2600" spc="-1" strike="noStrike">
                <a:solidFill>
                  <a:srgbClr val="ffffff"/>
                </a:solidFill>
                <a:latin typeface="DejaVu Sans"/>
                <a:ea typeface="DejaVu Sans"/>
              </a:rPr>
              <a:t>Итоги работы Центра судебной экспертизы </a:t>
            </a:r>
            <a:endParaRPr b="0" lang="ru-RU" sz="26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55" name="" descr=""/>
          <p:cNvPicPr/>
          <p:nvPr/>
        </p:nvPicPr>
        <p:blipFill>
          <a:blip r:embed="rId4"/>
          <a:srcRect l="33659" t="44185" r="14551" b="20553"/>
          <a:stretch/>
        </p:blipFill>
        <p:spPr>
          <a:xfrm rot="21594600">
            <a:off x="4681440" y="1802520"/>
            <a:ext cx="5216040" cy="1994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ШАБЛОН_ПРЕЗЕНТАЦИИ_2019-07-22</Template>
  <TotalTime>652</TotalTime>
  <Application>LibreOffice/7.6.7.2$Linux_X86_64 LibreOffice_project/60$Build-2</Application>
  <AppVersion>15.0000</AppVersion>
  <Words>47</Words>
  <Paragraphs>13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2025-09-17T14:33:09Z</dcterms:created>
  <dc:creator>NexTouch</dc:creator>
  <dc:description/>
  <dc:language>ru-RU</dc:language>
  <cp:lastModifiedBy/>
  <dcterms:modified xsi:type="dcterms:W3CDTF">2025-12-26T17:55:06Z</dcterms:modified>
  <cp:revision>29</cp:revision>
  <dc:subject/>
  <dc:title>Презентация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1</vt:i4>
  </property>
  <property fmtid="{D5CDD505-2E9C-101B-9397-08002B2CF9AE}" pid="3" name="PresentationFormat">
    <vt:lpwstr>Произвольный</vt:lpwstr>
  </property>
  <property fmtid="{D5CDD505-2E9C-101B-9397-08002B2CF9AE}" pid="4" name="Slides">
    <vt:i4>3</vt:i4>
  </property>
</Properties>
</file>